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5" r:id="rId5"/>
    <p:sldId id="281" r:id="rId6"/>
    <p:sldId id="273" r:id="rId7"/>
    <p:sldId id="277" r:id="rId8"/>
    <p:sldId id="257" r:id="rId9"/>
    <p:sldId id="282" r:id="rId10"/>
    <p:sldId id="269" r:id="rId11"/>
    <p:sldId id="278" r:id="rId12"/>
    <p:sldId id="283" r:id="rId13"/>
    <p:sldId id="270" r:id="rId14"/>
    <p:sldId id="274" r:id="rId15"/>
    <p:sldId id="284" r:id="rId16"/>
    <p:sldId id="271" r:id="rId17"/>
    <p:sldId id="275" r:id="rId18"/>
    <p:sldId id="285" r:id="rId19"/>
    <p:sldId id="272" r:id="rId20"/>
    <p:sldId id="276"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E60064"/>
    <a:srgbClr val="512C86"/>
    <a:srgbClr val="005CA9"/>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F1DBE-8984-D022-14ED-2D6F2046A995}" v="16" dt="2021-10-22T10:02:53.610"/>
    <p1510:client id="{BCB2714D-4E3B-40B9-AE27-4CECF5E6F6FD}" v="34" dt="2021-08-05T09:16:32.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66" autoAdjust="0"/>
    <p:restoredTop sz="94660"/>
  </p:normalViewPr>
  <p:slideViewPr>
    <p:cSldViewPr snapToGrid="0">
      <p:cViewPr varScale="1">
        <p:scale>
          <a:sx n="77" d="100"/>
          <a:sy n="77" d="100"/>
        </p:scale>
        <p:origin x="42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2B3E20-8FD3-4C96-8381-977A2AC5A281}"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377801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B3E20-8FD3-4C96-8381-977A2AC5A281}"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290031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B3E20-8FD3-4C96-8381-977A2AC5A281}"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326615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B3E20-8FD3-4C96-8381-977A2AC5A281}"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360656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2B3E20-8FD3-4C96-8381-977A2AC5A281}"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336361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2B3E20-8FD3-4C96-8381-977A2AC5A281}"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128380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2B3E20-8FD3-4C96-8381-977A2AC5A281}"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22979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2B3E20-8FD3-4C96-8381-977A2AC5A281}"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191191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B3E20-8FD3-4C96-8381-977A2AC5A281}"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338261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2B3E20-8FD3-4C96-8381-977A2AC5A281}"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407979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2B3E20-8FD3-4C96-8381-977A2AC5A281}"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13E4B-90E0-4AC8-AD9F-CC46DCE46FE6}" type="slidenum">
              <a:rPr lang="en-GB" smtClean="0"/>
              <a:t>‹#›</a:t>
            </a:fld>
            <a:endParaRPr lang="en-GB"/>
          </a:p>
        </p:txBody>
      </p:sp>
    </p:spTree>
    <p:extLst>
      <p:ext uri="{BB962C8B-B14F-4D97-AF65-F5344CB8AC3E}">
        <p14:creationId xmlns:p14="http://schemas.microsoft.com/office/powerpoint/2010/main" val="71276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B3E20-8FD3-4C96-8381-977A2AC5A281}"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13E4B-90E0-4AC8-AD9F-CC46DCE46FE6}" type="slidenum">
              <a:rPr lang="en-GB" smtClean="0"/>
              <a:t>‹#›</a:t>
            </a:fld>
            <a:endParaRPr lang="en-GB"/>
          </a:p>
        </p:txBody>
      </p:sp>
    </p:spTree>
    <p:extLst>
      <p:ext uri="{BB962C8B-B14F-4D97-AF65-F5344CB8AC3E}">
        <p14:creationId xmlns:p14="http://schemas.microsoft.com/office/powerpoint/2010/main" val="184567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63046" y="501041"/>
            <a:ext cx="10302429" cy="2800767"/>
          </a:xfrm>
          <a:prstGeom prst="rect">
            <a:avLst/>
          </a:prstGeom>
          <a:noFill/>
        </p:spPr>
        <p:txBody>
          <a:bodyPr wrap="square" rtlCol="0">
            <a:spAutoFit/>
          </a:bodyPr>
          <a:lstStyle/>
          <a:p>
            <a:r>
              <a:rPr lang="en-GB" sz="7200" dirty="0">
                <a:solidFill>
                  <a:schemeClr val="bg1"/>
                </a:solidFill>
                <a:latin typeface="Arial Rounded MT Bold" panose="020F0704030504030204" pitchFamily="34" charset="0"/>
              </a:rPr>
              <a:t>Summer School</a:t>
            </a:r>
          </a:p>
          <a:p>
            <a:r>
              <a:rPr lang="en-GB" sz="7200" dirty="0" smtClean="0">
                <a:solidFill>
                  <a:schemeClr val="bg1"/>
                </a:solidFill>
                <a:latin typeface="Arial Rounded MT Bold" panose="020F0704030504030204" pitchFamily="34" charset="0"/>
              </a:rPr>
              <a:t>2021</a:t>
            </a:r>
            <a:endParaRPr lang="en-GB" sz="7200" dirty="0">
              <a:solidFill>
                <a:schemeClr val="bg1"/>
              </a:solidFill>
              <a:latin typeface="Arial Rounded MT Bold" panose="020F0704030504030204" pitchFamily="34" charset="0"/>
            </a:endParaRPr>
          </a:p>
          <a:p>
            <a:endParaRPr lang="en-GB"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48412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Wednesday Ice breaker</a:t>
            </a:r>
          </a:p>
        </p:txBody>
      </p:sp>
      <p:cxnSp>
        <p:nvCxnSpPr>
          <p:cNvPr id="11" name="Straight Connector 10"/>
          <p:cNvCxnSpPr/>
          <p:nvPr/>
        </p:nvCxnSpPr>
        <p:spPr>
          <a:xfrm flipV="1">
            <a:off x="4396636" y="1289809"/>
            <a:ext cx="3382026" cy="25052"/>
          </a:xfrm>
          <a:prstGeom prst="line">
            <a:avLst/>
          </a:prstGeom>
          <a:ln w="38100">
            <a:solidFill>
              <a:srgbClr val="512C8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DBF3958-DA62-46A1-943D-13E1816E9EC0}"/>
              </a:ext>
            </a:extLst>
          </p:cNvPr>
          <p:cNvPicPr>
            <a:picLocks noChangeAspect="1"/>
          </p:cNvPicPr>
          <p:nvPr/>
        </p:nvPicPr>
        <p:blipFill>
          <a:blip r:embed="rId3"/>
          <a:stretch>
            <a:fillRect/>
          </a:stretch>
        </p:blipFill>
        <p:spPr>
          <a:xfrm>
            <a:off x="6788269" y="1633852"/>
            <a:ext cx="5578323" cy="2298391"/>
          </a:xfrm>
          <a:prstGeom prst="rect">
            <a:avLst/>
          </a:prstGeom>
        </p:spPr>
      </p:pic>
      <p:graphicFrame>
        <p:nvGraphicFramePr>
          <p:cNvPr id="7" name="Table 5">
            <a:extLst>
              <a:ext uri="{FF2B5EF4-FFF2-40B4-BE49-F238E27FC236}">
                <a16:creationId xmlns:a16="http://schemas.microsoft.com/office/drawing/2014/main" id="{0D0C61C2-09BF-48FE-9E6D-8ECC9E1EF722}"/>
              </a:ext>
            </a:extLst>
          </p:cNvPr>
          <p:cNvGraphicFramePr>
            <a:graphicFrameLocks noGrp="1"/>
          </p:cNvGraphicFramePr>
          <p:nvPr>
            <p:extLst>
              <p:ext uri="{D42A27DB-BD31-4B8C-83A1-F6EECF244321}">
                <p14:modId xmlns:p14="http://schemas.microsoft.com/office/powerpoint/2010/main" val="1556369364"/>
              </p:ext>
            </p:extLst>
          </p:nvPr>
        </p:nvGraphicFramePr>
        <p:xfrm>
          <a:off x="682436" y="1510018"/>
          <a:ext cx="5810643" cy="1694654"/>
        </p:xfrm>
        <a:graphic>
          <a:graphicData uri="http://schemas.openxmlformats.org/drawingml/2006/table">
            <a:tbl>
              <a:tblPr firstRow="1" bandRow="1">
                <a:tableStyleId>{5C22544A-7EE6-4342-B048-85BDC9FD1C3A}</a:tableStyleId>
              </a:tblPr>
              <a:tblGrid>
                <a:gridCol w="1936881">
                  <a:extLst>
                    <a:ext uri="{9D8B030D-6E8A-4147-A177-3AD203B41FA5}">
                      <a16:colId xmlns:a16="http://schemas.microsoft.com/office/drawing/2014/main" val="3377880757"/>
                    </a:ext>
                  </a:extLst>
                </a:gridCol>
                <a:gridCol w="1936881">
                  <a:extLst>
                    <a:ext uri="{9D8B030D-6E8A-4147-A177-3AD203B41FA5}">
                      <a16:colId xmlns:a16="http://schemas.microsoft.com/office/drawing/2014/main" val="1673076798"/>
                    </a:ext>
                  </a:extLst>
                </a:gridCol>
                <a:gridCol w="1936881">
                  <a:extLst>
                    <a:ext uri="{9D8B030D-6E8A-4147-A177-3AD203B41FA5}">
                      <a16:colId xmlns:a16="http://schemas.microsoft.com/office/drawing/2014/main" val="2876175488"/>
                    </a:ext>
                  </a:extLst>
                </a:gridCol>
              </a:tblGrid>
              <a:tr h="847327">
                <a:tc>
                  <a:txBody>
                    <a:bodyPr/>
                    <a:lstStyle/>
                    <a:p>
                      <a:pPr algn="ctr"/>
                      <a:r>
                        <a:rPr lang="en-GB" sz="2400" dirty="0"/>
                        <a:t>Tronox</a:t>
                      </a:r>
                    </a:p>
                  </a:txBody>
                  <a:tcPr>
                    <a:solidFill>
                      <a:srgbClr val="92D050"/>
                    </a:solidFill>
                  </a:tcPr>
                </a:tc>
                <a:tc>
                  <a:txBody>
                    <a:bodyPr/>
                    <a:lstStyle/>
                    <a:p>
                      <a:pPr algn="ctr"/>
                      <a:r>
                        <a:rPr lang="en-GB" sz="2400" dirty="0"/>
                        <a:t>Care Plus</a:t>
                      </a:r>
                    </a:p>
                  </a:txBody>
                  <a:tcPr>
                    <a:solidFill>
                      <a:srgbClr val="9933FF"/>
                    </a:solidFill>
                  </a:tcPr>
                </a:tc>
                <a:tc>
                  <a:txBody>
                    <a:bodyPr/>
                    <a:lstStyle/>
                    <a:p>
                      <a:pPr algn="ctr"/>
                      <a:r>
                        <a:rPr lang="en-GB" sz="2400" dirty="0"/>
                        <a:t>Phillips 66</a:t>
                      </a:r>
                    </a:p>
                  </a:txBody>
                  <a:tcPr>
                    <a:solidFill>
                      <a:srgbClr val="FF0000"/>
                    </a:solidFill>
                  </a:tcPr>
                </a:tc>
                <a:extLst>
                  <a:ext uri="{0D108BD9-81ED-4DB2-BD59-A6C34878D82A}">
                    <a16:rowId xmlns:a16="http://schemas.microsoft.com/office/drawing/2014/main" val="4151303278"/>
                  </a:ext>
                </a:extLst>
              </a:tr>
              <a:tr h="847327">
                <a:tc>
                  <a:txBody>
                    <a:bodyPr/>
                    <a:lstStyle/>
                    <a:p>
                      <a:pPr algn="ctr"/>
                      <a:r>
                        <a:rPr lang="en-GB" sz="2400" dirty="0" smtClean="0"/>
                        <a:t>2 x Staff</a:t>
                      </a:r>
                      <a:endParaRPr lang="en-GB" sz="2400" dirty="0"/>
                    </a:p>
                  </a:txBody>
                  <a:tcPr>
                    <a:solidFill>
                      <a:srgbClr val="92D050"/>
                    </a:solidFill>
                  </a:tcPr>
                </a:tc>
                <a:tc>
                  <a:txBody>
                    <a:bodyPr/>
                    <a:lstStyle/>
                    <a:p>
                      <a:pPr algn="ctr"/>
                      <a:endParaRPr lang="en-GB" sz="2400" dirty="0"/>
                    </a:p>
                  </a:txBody>
                  <a:tcPr>
                    <a:solidFill>
                      <a:srgbClr val="9933FF"/>
                    </a:solidFill>
                  </a:tcPr>
                </a:tc>
                <a:tc>
                  <a:txBody>
                    <a:bodyPr/>
                    <a:lstStyle/>
                    <a:p>
                      <a:pPr algn="ctr"/>
                      <a:endParaRPr lang="en-GB" sz="2400" dirty="0"/>
                    </a:p>
                  </a:txBody>
                  <a:tcPr>
                    <a:solidFill>
                      <a:srgbClr val="FF0000"/>
                    </a:solidFill>
                  </a:tcPr>
                </a:tc>
                <a:extLst>
                  <a:ext uri="{0D108BD9-81ED-4DB2-BD59-A6C34878D82A}">
                    <a16:rowId xmlns:a16="http://schemas.microsoft.com/office/drawing/2014/main" val="3587612807"/>
                  </a:ext>
                </a:extLst>
              </a:tr>
            </a:tbl>
          </a:graphicData>
        </a:graphic>
      </p:graphicFrame>
      <p:pic>
        <p:nvPicPr>
          <p:cNvPr id="8" name="Picture 7">
            <a:extLst>
              <a:ext uri="{FF2B5EF4-FFF2-40B4-BE49-F238E27FC236}">
                <a16:creationId xmlns:a16="http://schemas.microsoft.com/office/drawing/2014/main" id="{0FB8B43C-F2C7-4BE9-9EEE-5207C824EB35}"/>
              </a:ext>
            </a:extLst>
          </p:cNvPr>
          <p:cNvPicPr>
            <a:picLocks noChangeAspect="1"/>
          </p:cNvPicPr>
          <p:nvPr/>
        </p:nvPicPr>
        <p:blipFill>
          <a:blip r:embed="rId4"/>
          <a:stretch>
            <a:fillRect/>
          </a:stretch>
        </p:blipFill>
        <p:spPr>
          <a:xfrm>
            <a:off x="2339236" y="3653329"/>
            <a:ext cx="2057400" cy="2219325"/>
          </a:xfrm>
          <a:prstGeom prst="rect">
            <a:avLst/>
          </a:prstGeom>
        </p:spPr>
      </p:pic>
      <p:sp>
        <p:nvSpPr>
          <p:cNvPr id="9" name="TextBox 8">
            <a:extLst>
              <a:ext uri="{FF2B5EF4-FFF2-40B4-BE49-F238E27FC236}">
                <a16:creationId xmlns:a16="http://schemas.microsoft.com/office/drawing/2014/main" id="{18AFFD63-0E90-4953-9988-3E0668A9F1BB}"/>
              </a:ext>
            </a:extLst>
          </p:cNvPr>
          <p:cNvSpPr txBox="1"/>
          <p:nvPr/>
        </p:nvSpPr>
        <p:spPr>
          <a:xfrm>
            <a:off x="4706224" y="3653329"/>
            <a:ext cx="3766657" cy="3046988"/>
          </a:xfrm>
          <a:prstGeom prst="rect">
            <a:avLst/>
          </a:prstGeom>
          <a:solidFill>
            <a:srgbClr val="FFFF00"/>
          </a:solidFill>
        </p:spPr>
        <p:txBody>
          <a:bodyPr wrap="square" rtlCol="0">
            <a:spAutoFit/>
          </a:bodyPr>
          <a:lstStyle/>
          <a:p>
            <a:r>
              <a:rPr lang="en-GB" sz="3200" dirty="0"/>
              <a:t>Fastest Team to get into alphabetical order, using the first letter of their surname!</a:t>
            </a:r>
          </a:p>
          <a:p>
            <a:r>
              <a:rPr lang="en-GB" sz="3200" dirty="0"/>
              <a:t>On your marks!</a:t>
            </a:r>
          </a:p>
        </p:txBody>
      </p:sp>
    </p:spTree>
    <p:extLst>
      <p:ext uri="{BB962C8B-B14F-4D97-AF65-F5344CB8AC3E}">
        <p14:creationId xmlns:p14="http://schemas.microsoft.com/office/powerpoint/2010/main" val="217572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Wednesday</a:t>
            </a:r>
          </a:p>
        </p:txBody>
      </p:sp>
      <p:cxnSp>
        <p:nvCxnSpPr>
          <p:cNvPr id="11" name="Straight Connector 10"/>
          <p:cNvCxnSpPr/>
          <p:nvPr/>
        </p:nvCxnSpPr>
        <p:spPr>
          <a:xfrm flipV="1">
            <a:off x="4396636" y="1289809"/>
            <a:ext cx="3382026" cy="25052"/>
          </a:xfrm>
          <a:prstGeom prst="line">
            <a:avLst/>
          </a:prstGeom>
          <a:ln w="38100">
            <a:solidFill>
              <a:srgbClr val="512C86"/>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27A2476F-41A7-4662-85B8-090267B130F0}"/>
              </a:ext>
            </a:extLst>
          </p:cNvPr>
          <p:cNvGraphicFramePr>
            <a:graphicFrameLocks noGrp="1"/>
          </p:cNvGraphicFramePr>
          <p:nvPr>
            <p:extLst>
              <p:ext uri="{D42A27DB-BD31-4B8C-83A1-F6EECF244321}">
                <p14:modId xmlns:p14="http://schemas.microsoft.com/office/powerpoint/2010/main" val="3088491482"/>
              </p:ext>
            </p:extLst>
          </p:nvPr>
        </p:nvGraphicFramePr>
        <p:xfrm>
          <a:off x="1975532" y="1536539"/>
          <a:ext cx="7569815" cy="4860499"/>
        </p:xfrm>
        <a:graphic>
          <a:graphicData uri="http://schemas.openxmlformats.org/drawingml/2006/table">
            <a:tbl>
              <a:tblPr/>
              <a:tblGrid>
                <a:gridCol w="2615027">
                  <a:extLst>
                    <a:ext uri="{9D8B030D-6E8A-4147-A177-3AD203B41FA5}">
                      <a16:colId xmlns:a16="http://schemas.microsoft.com/office/drawing/2014/main" val="3408939330"/>
                    </a:ext>
                  </a:extLst>
                </a:gridCol>
                <a:gridCol w="1513963">
                  <a:extLst>
                    <a:ext uri="{9D8B030D-6E8A-4147-A177-3AD203B41FA5}">
                      <a16:colId xmlns:a16="http://schemas.microsoft.com/office/drawing/2014/main" val="4044971201"/>
                    </a:ext>
                  </a:extLst>
                </a:gridCol>
                <a:gridCol w="1513963">
                  <a:extLst>
                    <a:ext uri="{9D8B030D-6E8A-4147-A177-3AD203B41FA5}">
                      <a16:colId xmlns:a16="http://schemas.microsoft.com/office/drawing/2014/main" val="2107591518"/>
                    </a:ext>
                  </a:extLst>
                </a:gridCol>
                <a:gridCol w="1926862">
                  <a:extLst>
                    <a:ext uri="{9D8B030D-6E8A-4147-A177-3AD203B41FA5}">
                      <a16:colId xmlns:a16="http://schemas.microsoft.com/office/drawing/2014/main" val="3405834558"/>
                    </a:ext>
                  </a:extLst>
                </a:gridCol>
              </a:tblGrid>
              <a:tr h="407253">
                <a:tc>
                  <a:txBody>
                    <a:bodyPr/>
                    <a:lstStyle/>
                    <a:p>
                      <a:pPr algn="l" fontAlgn="b"/>
                      <a:r>
                        <a:rPr lang="en-GB" sz="2000" b="0" i="0" u="none" strike="noStrike" dirty="0">
                          <a:solidFill>
                            <a:srgbClr val="000000"/>
                          </a:solidFill>
                          <a:effectLst/>
                          <a:latin typeface="Calibri" panose="020F0502020204030204" pitchFamily="34" charset="0"/>
                        </a:rPr>
                        <a:t>Wednesday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b"/>
                      <a:r>
                        <a:rPr lang="en-GB" sz="1200" b="0" i="0" u="none" strike="noStrike" dirty="0">
                          <a:solidFill>
                            <a:srgbClr val="000000"/>
                          </a:solidFill>
                          <a:effectLst/>
                          <a:latin typeface="Calibri" panose="020F0502020204030204" pitchFamily="34" charset="0"/>
                        </a:rPr>
                        <a:t>Groups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07141"/>
                  </a:ext>
                </a:extLst>
              </a:tr>
              <a:tr h="407253">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Tronox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rPr>
                        <a:t>Care Plus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1" i="0" u="none" strike="noStrike" dirty="0">
                          <a:solidFill>
                            <a:srgbClr val="000000"/>
                          </a:solidFill>
                          <a:effectLst/>
                          <a:latin typeface="Calibri" panose="020F0502020204030204" pitchFamily="34" charset="0"/>
                        </a:rPr>
                        <a:t>Phillips 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8989181"/>
                  </a:ext>
                </a:extLst>
              </a:tr>
              <a:tr h="311931">
                <a:tc>
                  <a:txBody>
                    <a:bodyPr/>
                    <a:lstStyle/>
                    <a:p>
                      <a:pPr algn="l" fontAlgn="b"/>
                      <a:r>
                        <a:rPr lang="en-GB" sz="1200" b="0" i="0" u="none" strike="noStrike" dirty="0">
                          <a:solidFill>
                            <a:srgbClr val="000000"/>
                          </a:solidFill>
                          <a:effectLst/>
                          <a:latin typeface="Calibri" panose="020F0502020204030204" pitchFamily="34" charset="0"/>
                        </a:rPr>
                        <a:t>Rise &amp; Shine 9.30-10.00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21683"/>
                  </a:ext>
                </a:extLst>
              </a:tr>
              <a:tr h="749346">
                <a:tc>
                  <a:txBody>
                    <a:bodyPr/>
                    <a:lstStyle/>
                    <a:p>
                      <a:pPr algn="l" fontAlgn="b"/>
                      <a:r>
                        <a:rPr lang="en-GB" sz="1200" b="0" i="0" u="none" strike="noStrike" dirty="0">
                          <a:solidFill>
                            <a:srgbClr val="000000"/>
                          </a:solidFill>
                          <a:effectLst/>
                          <a:latin typeface="Calibri" panose="020F0502020204030204" pitchFamily="34" charset="0"/>
                        </a:rPr>
                        <a:t>Activity 1</a:t>
                      </a:r>
                    </a:p>
                    <a:p>
                      <a:pPr algn="l" fontAlgn="b"/>
                      <a:r>
                        <a:rPr lang="en-GB" sz="1200" b="0" i="0" u="none" strike="noStrike" dirty="0">
                          <a:solidFill>
                            <a:srgbClr val="000000"/>
                          </a:solidFill>
                          <a:effectLst/>
                          <a:latin typeface="Calibri" panose="020F0502020204030204" pitchFamily="34" charset="0"/>
                        </a:rPr>
                        <a:t> 10.00-11.00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Formula 1</a:t>
                      </a:r>
                    </a:p>
                    <a:p>
                      <a:pPr algn="ctr" fontAlgn="b"/>
                      <a:r>
                        <a:rPr lang="en-GB" sz="1400" b="0" i="0" u="none" strike="noStrike" dirty="0">
                          <a:solidFill>
                            <a:srgbClr val="000000"/>
                          </a:solidFill>
                          <a:effectLst/>
                          <a:latin typeface="Calibri" panose="020F0502020204030204" pitchFamily="34" charset="0"/>
                        </a:rPr>
                        <a:t>G10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This Is Me</a:t>
                      </a:r>
                    </a:p>
                    <a:p>
                      <a:pPr algn="ctr" fontAlgn="b"/>
                      <a:r>
                        <a:rPr lang="en-GB" sz="1400" b="0" i="0" u="none" strike="noStrike" dirty="0">
                          <a:solidFill>
                            <a:srgbClr val="000000"/>
                          </a:solidFill>
                          <a:effectLst/>
                          <a:latin typeface="Calibri" panose="020F0502020204030204" pitchFamily="34" charset="0"/>
                        </a:rPr>
                        <a:t>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Visit The Stars</a:t>
                      </a:r>
                    </a:p>
                    <a:p>
                      <a:pPr algn="ctr" fontAlgn="b"/>
                      <a:r>
                        <a:rPr lang="en-GB" sz="1400" b="0" i="0" u="none" strike="noStrike" dirty="0">
                          <a:solidFill>
                            <a:srgbClr val="000000"/>
                          </a:solidFill>
                          <a:effectLst/>
                          <a:latin typeface="Calibri" panose="020F0502020204030204" pitchFamily="34" charset="0"/>
                        </a:rPr>
                        <a:t>Hall</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4741081"/>
                  </a:ext>
                </a:extLst>
              </a:tr>
              <a:tr h="371736">
                <a:tc>
                  <a:txBody>
                    <a:bodyPr/>
                    <a:lstStyle/>
                    <a:p>
                      <a:pPr algn="l" fontAlgn="b"/>
                      <a:r>
                        <a:rPr lang="en-GB" sz="1200" b="0" i="0" u="none" strike="noStrike" dirty="0">
                          <a:solidFill>
                            <a:srgbClr val="000000"/>
                          </a:solidFill>
                          <a:effectLst/>
                          <a:latin typeface="Calibri" panose="020F0502020204030204" pitchFamily="34" charset="0"/>
                        </a:rPr>
                        <a:t>Break 11.00-11.15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4102175"/>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2</a:t>
                      </a:r>
                    </a:p>
                    <a:p>
                      <a:pPr algn="l" fontAlgn="b"/>
                      <a:r>
                        <a:rPr lang="en-GB" sz="1200" b="0" i="0" u="none" strike="noStrike" dirty="0">
                          <a:solidFill>
                            <a:srgbClr val="000000"/>
                          </a:solidFill>
                          <a:effectLst/>
                          <a:latin typeface="Calibri" panose="020F0502020204030204" pitchFamily="34" charset="0"/>
                        </a:rPr>
                        <a:t>11.15-12.15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Visit The Stars</a:t>
                      </a:r>
                    </a:p>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Formula 1</a:t>
                      </a:r>
                    </a:p>
                    <a:p>
                      <a:pPr algn="ctr" fontAlgn="b"/>
                      <a:r>
                        <a:rPr lang="en-GB" sz="1400" b="0" i="0" u="none" strike="noStrike" dirty="0">
                          <a:solidFill>
                            <a:srgbClr val="000000"/>
                          </a:solidFill>
                          <a:effectLst/>
                          <a:latin typeface="Calibri" panose="020F0502020204030204" pitchFamily="34" charset="0"/>
                        </a:rPr>
                        <a:t>G10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This Is Me</a:t>
                      </a:r>
                    </a:p>
                    <a:p>
                      <a:pPr algn="ctr" fontAlgn="b"/>
                      <a:r>
                        <a:rPr lang="en-GB" sz="1400" b="0" i="0" u="none" strike="noStrike" dirty="0">
                          <a:solidFill>
                            <a:srgbClr val="000000"/>
                          </a:solidFill>
                          <a:effectLst/>
                          <a:latin typeface="Calibri" panose="020F0502020204030204" pitchFamily="34" charset="0"/>
                        </a:rPr>
                        <a:t>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456998"/>
                  </a:ext>
                </a:extLst>
              </a:tr>
              <a:tr h="318612">
                <a:tc>
                  <a:txBody>
                    <a:bodyPr/>
                    <a:lstStyle/>
                    <a:p>
                      <a:pPr algn="l" fontAlgn="b"/>
                      <a:r>
                        <a:rPr lang="en-GB" sz="1200" b="0" i="0" u="none" strike="noStrike" dirty="0">
                          <a:solidFill>
                            <a:srgbClr val="000000"/>
                          </a:solidFill>
                          <a:effectLst/>
                          <a:latin typeface="Calibri" panose="020F0502020204030204" pitchFamily="34" charset="0"/>
                        </a:rPr>
                        <a:t>Lunch 12.15-12.45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8367500"/>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3</a:t>
                      </a:r>
                    </a:p>
                    <a:p>
                      <a:pPr algn="l" fontAlgn="b"/>
                      <a:r>
                        <a:rPr lang="en-GB" sz="1200" b="0" i="0" u="none" strike="noStrike" dirty="0">
                          <a:solidFill>
                            <a:srgbClr val="000000"/>
                          </a:solidFill>
                          <a:effectLst/>
                          <a:latin typeface="Calibri" panose="020F0502020204030204" pitchFamily="34" charset="0"/>
                        </a:rPr>
                        <a:t>12.45-1.45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This Is Me</a:t>
                      </a:r>
                    </a:p>
                    <a:p>
                      <a:pPr algn="ctr" fontAlgn="b"/>
                      <a:r>
                        <a:rPr lang="en-GB" sz="1400" b="0" i="0" u="none" strike="noStrike" dirty="0">
                          <a:solidFill>
                            <a:srgbClr val="000000"/>
                          </a:solidFill>
                          <a:effectLst/>
                          <a:latin typeface="Calibri" panose="020F0502020204030204" pitchFamily="34" charset="0"/>
                        </a:rPr>
                        <a:t>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Visit The Stars</a:t>
                      </a:r>
                    </a:p>
                    <a:p>
                      <a:pPr algn="ctr" fontAlgn="b"/>
                      <a:r>
                        <a:rPr lang="en-GB" sz="1400" b="0" i="0" u="none" strike="noStrike" dirty="0">
                          <a:solidFill>
                            <a:srgbClr val="000000"/>
                          </a:solidFill>
                          <a:effectLst/>
                          <a:latin typeface="Calibri" panose="020F0502020204030204" pitchFamily="34" charset="0"/>
                        </a:rPr>
                        <a:t>Hall</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Formula 1</a:t>
                      </a:r>
                    </a:p>
                    <a:p>
                      <a:pPr algn="ctr" fontAlgn="b"/>
                      <a:r>
                        <a:rPr lang="en-GB" sz="1400" b="0" i="0" u="none" strike="noStrike" dirty="0">
                          <a:solidFill>
                            <a:srgbClr val="000000"/>
                          </a:solidFill>
                          <a:effectLst/>
                          <a:latin typeface="Calibri" panose="020F0502020204030204" pitchFamily="34" charset="0"/>
                        </a:rPr>
                        <a:t>G10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72080074"/>
                  </a:ext>
                </a:extLst>
              </a:tr>
              <a:tr h="407253">
                <a:tc>
                  <a:txBody>
                    <a:bodyPr/>
                    <a:lstStyle/>
                    <a:p>
                      <a:pPr algn="l" fontAlgn="b"/>
                      <a:r>
                        <a:rPr lang="en-GB" sz="1200" b="0" i="0" u="none" strike="noStrike" dirty="0">
                          <a:solidFill>
                            <a:srgbClr val="000000"/>
                          </a:solidFill>
                          <a:effectLst/>
                          <a:latin typeface="Calibri" panose="020F0502020204030204" pitchFamily="34" charset="0"/>
                        </a:rPr>
                        <a:t>Fun &amp; Games</a:t>
                      </a:r>
                    </a:p>
                    <a:p>
                      <a:pPr algn="l" fontAlgn="b"/>
                      <a:r>
                        <a:rPr lang="en-GB" sz="1200" b="0" i="0" u="none" strike="noStrike" dirty="0">
                          <a:solidFill>
                            <a:srgbClr val="000000"/>
                          </a:solidFill>
                          <a:effectLst/>
                          <a:latin typeface="Calibri" panose="020F0502020204030204" pitchFamily="34" charset="0"/>
                        </a:rPr>
                        <a:t>13.45-14.25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071738"/>
                  </a:ext>
                </a:extLst>
              </a:tr>
              <a:tr h="407253">
                <a:tc>
                  <a:txBody>
                    <a:bodyPr/>
                    <a:lstStyle/>
                    <a:p>
                      <a:pPr algn="l" fontAlgn="b"/>
                      <a:r>
                        <a:rPr lang="en-GB" sz="1200" b="0" i="0" u="none" strike="noStrike" dirty="0">
                          <a:solidFill>
                            <a:srgbClr val="000000"/>
                          </a:solidFill>
                          <a:effectLst/>
                          <a:latin typeface="Calibri" panose="020F0502020204030204" pitchFamily="34" charset="0"/>
                        </a:rPr>
                        <a:t>Shout outs and send off 14.30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11522"/>
                  </a:ext>
                </a:extLst>
              </a:tr>
            </a:tbl>
          </a:graphicData>
        </a:graphic>
      </p:graphicFrame>
    </p:spTree>
    <p:extLst>
      <p:ext uri="{BB962C8B-B14F-4D97-AF65-F5344CB8AC3E}">
        <p14:creationId xmlns:p14="http://schemas.microsoft.com/office/powerpoint/2010/main" val="85790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Wednesday Fun and Games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1" y="1468074"/>
            <a:ext cx="107127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Quad is Lava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You Need: 3 teams of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items needed are in the quad; each team should have 4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tyres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3 pieces of wood, 2 boxes, various other luggage.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Aim: Teams have to make it across the lava quad without touching the floor, and none of equipment except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tyres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touching the floor at any time. There are up to 5 people allowed to cross the lake at once, so some students will have to come back to collect further team members.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Once all students and equipment is across the lava lake, the equipment needs to be set back up exactly the same as they found it.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winning team is the team to have done it the quickest.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Learning Outcomes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Problem Solving, Leadership Skills, Communication, Cooperation.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98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Thursday Ice breaker</a:t>
            </a:r>
          </a:p>
        </p:txBody>
      </p:sp>
      <p:cxnSp>
        <p:nvCxnSpPr>
          <p:cNvPr id="8" name="Straight Connector 7"/>
          <p:cNvCxnSpPr/>
          <p:nvPr/>
        </p:nvCxnSpPr>
        <p:spPr>
          <a:xfrm flipV="1">
            <a:off x="4396636" y="1289809"/>
            <a:ext cx="3382026" cy="25052"/>
          </a:xfrm>
          <a:prstGeom prst="line">
            <a:avLst/>
          </a:prstGeom>
          <a:ln w="38100">
            <a:solidFill>
              <a:srgbClr val="E6006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B78ABD8-7A44-4836-918D-FF27D98B684E}"/>
              </a:ext>
            </a:extLst>
          </p:cNvPr>
          <p:cNvPicPr>
            <a:picLocks noChangeAspect="1"/>
          </p:cNvPicPr>
          <p:nvPr/>
        </p:nvPicPr>
        <p:blipFill>
          <a:blip r:embed="rId3"/>
          <a:stretch>
            <a:fillRect/>
          </a:stretch>
        </p:blipFill>
        <p:spPr>
          <a:xfrm>
            <a:off x="5177583" y="1793242"/>
            <a:ext cx="5578323" cy="2298391"/>
          </a:xfrm>
          <a:prstGeom prst="rect">
            <a:avLst/>
          </a:prstGeom>
        </p:spPr>
      </p:pic>
      <p:graphicFrame>
        <p:nvGraphicFramePr>
          <p:cNvPr id="9" name="Table 5">
            <a:extLst>
              <a:ext uri="{FF2B5EF4-FFF2-40B4-BE49-F238E27FC236}">
                <a16:creationId xmlns:a16="http://schemas.microsoft.com/office/drawing/2014/main" id="{7421448B-E627-4345-B3AC-922351E79846}"/>
              </a:ext>
            </a:extLst>
          </p:cNvPr>
          <p:cNvGraphicFramePr>
            <a:graphicFrameLocks noGrp="1"/>
          </p:cNvGraphicFramePr>
          <p:nvPr>
            <p:extLst>
              <p:ext uri="{D42A27DB-BD31-4B8C-83A1-F6EECF244321}">
                <p14:modId xmlns:p14="http://schemas.microsoft.com/office/powerpoint/2010/main" val="1110511125"/>
              </p:ext>
            </p:extLst>
          </p:nvPr>
        </p:nvGraphicFramePr>
        <p:xfrm>
          <a:off x="682436" y="1510018"/>
          <a:ext cx="5810643" cy="1694654"/>
        </p:xfrm>
        <a:graphic>
          <a:graphicData uri="http://schemas.openxmlformats.org/drawingml/2006/table">
            <a:tbl>
              <a:tblPr firstRow="1" bandRow="1">
                <a:tableStyleId>{5C22544A-7EE6-4342-B048-85BDC9FD1C3A}</a:tableStyleId>
              </a:tblPr>
              <a:tblGrid>
                <a:gridCol w="1936881">
                  <a:extLst>
                    <a:ext uri="{9D8B030D-6E8A-4147-A177-3AD203B41FA5}">
                      <a16:colId xmlns:a16="http://schemas.microsoft.com/office/drawing/2014/main" val="3377880757"/>
                    </a:ext>
                  </a:extLst>
                </a:gridCol>
                <a:gridCol w="1936881">
                  <a:extLst>
                    <a:ext uri="{9D8B030D-6E8A-4147-A177-3AD203B41FA5}">
                      <a16:colId xmlns:a16="http://schemas.microsoft.com/office/drawing/2014/main" val="1673076798"/>
                    </a:ext>
                  </a:extLst>
                </a:gridCol>
                <a:gridCol w="1936881">
                  <a:extLst>
                    <a:ext uri="{9D8B030D-6E8A-4147-A177-3AD203B41FA5}">
                      <a16:colId xmlns:a16="http://schemas.microsoft.com/office/drawing/2014/main" val="2876175488"/>
                    </a:ext>
                  </a:extLst>
                </a:gridCol>
              </a:tblGrid>
              <a:tr h="847327">
                <a:tc>
                  <a:txBody>
                    <a:bodyPr/>
                    <a:lstStyle/>
                    <a:p>
                      <a:pPr algn="ctr"/>
                      <a:r>
                        <a:rPr lang="en-GB" sz="2400" dirty="0"/>
                        <a:t>Tronox</a:t>
                      </a:r>
                    </a:p>
                  </a:txBody>
                  <a:tcPr>
                    <a:solidFill>
                      <a:srgbClr val="92D050"/>
                    </a:solidFill>
                  </a:tcPr>
                </a:tc>
                <a:tc>
                  <a:txBody>
                    <a:bodyPr/>
                    <a:lstStyle/>
                    <a:p>
                      <a:pPr algn="ctr"/>
                      <a:r>
                        <a:rPr lang="en-GB" sz="2400" dirty="0"/>
                        <a:t>Care Plus</a:t>
                      </a:r>
                    </a:p>
                  </a:txBody>
                  <a:tcPr>
                    <a:solidFill>
                      <a:srgbClr val="9933FF"/>
                    </a:solidFill>
                  </a:tcPr>
                </a:tc>
                <a:tc>
                  <a:txBody>
                    <a:bodyPr/>
                    <a:lstStyle/>
                    <a:p>
                      <a:pPr algn="ctr"/>
                      <a:r>
                        <a:rPr lang="en-GB" sz="2400" dirty="0"/>
                        <a:t>Phillips 66</a:t>
                      </a:r>
                    </a:p>
                  </a:txBody>
                  <a:tcPr>
                    <a:solidFill>
                      <a:srgbClr val="FF0000"/>
                    </a:solidFill>
                  </a:tcPr>
                </a:tc>
                <a:extLst>
                  <a:ext uri="{0D108BD9-81ED-4DB2-BD59-A6C34878D82A}">
                    <a16:rowId xmlns:a16="http://schemas.microsoft.com/office/drawing/2014/main" val="4151303278"/>
                  </a:ext>
                </a:extLst>
              </a:tr>
              <a:tr h="847327">
                <a:tc>
                  <a:txBody>
                    <a:bodyPr/>
                    <a:lstStyle/>
                    <a:p>
                      <a:pPr algn="ctr"/>
                      <a:r>
                        <a:rPr lang="en-GB" sz="2400" dirty="0" smtClean="0"/>
                        <a:t>2 x Staff</a:t>
                      </a:r>
                      <a:endParaRPr lang="en-GB" sz="2400" dirty="0"/>
                    </a:p>
                  </a:txBody>
                  <a:tcPr>
                    <a:solidFill>
                      <a:srgbClr val="92D050"/>
                    </a:solidFill>
                  </a:tcPr>
                </a:tc>
                <a:tc>
                  <a:txBody>
                    <a:bodyPr/>
                    <a:lstStyle/>
                    <a:p>
                      <a:pPr algn="ctr"/>
                      <a:endParaRPr lang="en-GB" sz="2400" dirty="0"/>
                    </a:p>
                  </a:txBody>
                  <a:tcPr>
                    <a:solidFill>
                      <a:srgbClr val="9933FF"/>
                    </a:solidFill>
                  </a:tcPr>
                </a:tc>
                <a:tc>
                  <a:txBody>
                    <a:bodyPr/>
                    <a:lstStyle/>
                    <a:p>
                      <a:pPr algn="ctr"/>
                      <a:endParaRPr lang="en-GB" sz="2400" dirty="0"/>
                    </a:p>
                  </a:txBody>
                  <a:tcPr>
                    <a:solidFill>
                      <a:srgbClr val="FF0000"/>
                    </a:solidFill>
                  </a:tcPr>
                </a:tc>
                <a:extLst>
                  <a:ext uri="{0D108BD9-81ED-4DB2-BD59-A6C34878D82A}">
                    <a16:rowId xmlns:a16="http://schemas.microsoft.com/office/drawing/2014/main" val="3587612807"/>
                  </a:ext>
                </a:extLst>
              </a:tr>
            </a:tbl>
          </a:graphicData>
        </a:graphic>
      </p:graphicFrame>
      <p:pic>
        <p:nvPicPr>
          <p:cNvPr id="10" name="Picture 9">
            <a:extLst>
              <a:ext uri="{FF2B5EF4-FFF2-40B4-BE49-F238E27FC236}">
                <a16:creationId xmlns:a16="http://schemas.microsoft.com/office/drawing/2014/main" id="{03924AAC-E9BA-45AF-B620-B0CD26F65E34}"/>
              </a:ext>
            </a:extLst>
          </p:cNvPr>
          <p:cNvPicPr>
            <a:picLocks noChangeAspect="1"/>
          </p:cNvPicPr>
          <p:nvPr/>
        </p:nvPicPr>
        <p:blipFill>
          <a:blip r:embed="rId4"/>
          <a:stretch>
            <a:fillRect/>
          </a:stretch>
        </p:blipFill>
        <p:spPr>
          <a:xfrm>
            <a:off x="2339236" y="3653329"/>
            <a:ext cx="2057400" cy="2219325"/>
          </a:xfrm>
          <a:prstGeom prst="rect">
            <a:avLst/>
          </a:prstGeom>
        </p:spPr>
      </p:pic>
      <p:sp>
        <p:nvSpPr>
          <p:cNvPr id="11" name="TextBox 10">
            <a:extLst>
              <a:ext uri="{FF2B5EF4-FFF2-40B4-BE49-F238E27FC236}">
                <a16:creationId xmlns:a16="http://schemas.microsoft.com/office/drawing/2014/main" id="{3B9CAF49-1FD3-48A7-A3FF-2B6C07D6D996}"/>
              </a:ext>
            </a:extLst>
          </p:cNvPr>
          <p:cNvSpPr txBox="1"/>
          <p:nvPr/>
        </p:nvSpPr>
        <p:spPr>
          <a:xfrm>
            <a:off x="4706224" y="3653329"/>
            <a:ext cx="3766657" cy="2062103"/>
          </a:xfrm>
          <a:prstGeom prst="rect">
            <a:avLst/>
          </a:prstGeom>
          <a:solidFill>
            <a:srgbClr val="FFFF00"/>
          </a:solidFill>
        </p:spPr>
        <p:txBody>
          <a:bodyPr wrap="square" rtlCol="0">
            <a:spAutoFit/>
          </a:bodyPr>
          <a:lstStyle/>
          <a:p>
            <a:r>
              <a:rPr lang="en-GB" sz="3200" dirty="0"/>
              <a:t>Fastest Team to get into age order, youngest to oldest!</a:t>
            </a:r>
          </a:p>
          <a:p>
            <a:r>
              <a:rPr lang="en-GB" sz="3200" dirty="0"/>
              <a:t>On your marks!</a:t>
            </a:r>
          </a:p>
        </p:txBody>
      </p:sp>
    </p:spTree>
    <p:extLst>
      <p:ext uri="{BB962C8B-B14F-4D97-AF65-F5344CB8AC3E}">
        <p14:creationId xmlns:p14="http://schemas.microsoft.com/office/powerpoint/2010/main" val="215373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Thursday</a:t>
            </a:r>
          </a:p>
        </p:txBody>
      </p:sp>
      <p:cxnSp>
        <p:nvCxnSpPr>
          <p:cNvPr id="8" name="Straight Connector 7"/>
          <p:cNvCxnSpPr/>
          <p:nvPr/>
        </p:nvCxnSpPr>
        <p:spPr>
          <a:xfrm flipV="1">
            <a:off x="4396636" y="1289809"/>
            <a:ext cx="3382026" cy="25052"/>
          </a:xfrm>
          <a:prstGeom prst="line">
            <a:avLst/>
          </a:prstGeom>
          <a:ln w="38100">
            <a:solidFill>
              <a:srgbClr val="E60064"/>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03E557DF-6237-42AE-B1B2-5E227E6B13B6}"/>
              </a:ext>
            </a:extLst>
          </p:cNvPr>
          <p:cNvGraphicFramePr>
            <a:graphicFrameLocks noGrp="1"/>
          </p:cNvGraphicFramePr>
          <p:nvPr>
            <p:extLst>
              <p:ext uri="{D42A27DB-BD31-4B8C-83A1-F6EECF244321}">
                <p14:modId xmlns:p14="http://schemas.microsoft.com/office/powerpoint/2010/main" val="3641403169"/>
              </p:ext>
            </p:extLst>
          </p:nvPr>
        </p:nvGraphicFramePr>
        <p:xfrm>
          <a:off x="1975532" y="1536539"/>
          <a:ext cx="7569815" cy="4860499"/>
        </p:xfrm>
        <a:graphic>
          <a:graphicData uri="http://schemas.openxmlformats.org/drawingml/2006/table">
            <a:tbl>
              <a:tblPr/>
              <a:tblGrid>
                <a:gridCol w="2615027">
                  <a:extLst>
                    <a:ext uri="{9D8B030D-6E8A-4147-A177-3AD203B41FA5}">
                      <a16:colId xmlns:a16="http://schemas.microsoft.com/office/drawing/2014/main" val="3408939330"/>
                    </a:ext>
                  </a:extLst>
                </a:gridCol>
                <a:gridCol w="1513963">
                  <a:extLst>
                    <a:ext uri="{9D8B030D-6E8A-4147-A177-3AD203B41FA5}">
                      <a16:colId xmlns:a16="http://schemas.microsoft.com/office/drawing/2014/main" val="4044971201"/>
                    </a:ext>
                  </a:extLst>
                </a:gridCol>
                <a:gridCol w="1513963">
                  <a:extLst>
                    <a:ext uri="{9D8B030D-6E8A-4147-A177-3AD203B41FA5}">
                      <a16:colId xmlns:a16="http://schemas.microsoft.com/office/drawing/2014/main" val="2107591518"/>
                    </a:ext>
                  </a:extLst>
                </a:gridCol>
                <a:gridCol w="1926862">
                  <a:extLst>
                    <a:ext uri="{9D8B030D-6E8A-4147-A177-3AD203B41FA5}">
                      <a16:colId xmlns:a16="http://schemas.microsoft.com/office/drawing/2014/main" val="3405834558"/>
                    </a:ext>
                  </a:extLst>
                </a:gridCol>
              </a:tblGrid>
              <a:tr h="407253">
                <a:tc>
                  <a:txBody>
                    <a:bodyPr/>
                    <a:lstStyle/>
                    <a:p>
                      <a:pPr algn="l" fontAlgn="b"/>
                      <a:r>
                        <a:rPr lang="en-GB" sz="2000" b="0" i="0" u="none" strike="noStrike" dirty="0">
                          <a:solidFill>
                            <a:srgbClr val="000000"/>
                          </a:solidFill>
                          <a:effectLst/>
                          <a:latin typeface="Calibri" panose="020F0502020204030204" pitchFamily="34" charset="0"/>
                        </a:rPr>
                        <a:t>Thursday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b"/>
                      <a:r>
                        <a:rPr lang="en-GB" sz="1200" b="0" i="0" u="none" strike="noStrike" dirty="0">
                          <a:solidFill>
                            <a:srgbClr val="000000"/>
                          </a:solidFill>
                          <a:effectLst/>
                          <a:latin typeface="Calibri" panose="020F0502020204030204" pitchFamily="34" charset="0"/>
                        </a:rPr>
                        <a:t>Groups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07141"/>
                  </a:ext>
                </a:extLst>
              </a:tr>
              <a:tr h="407253">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Tronox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rPr>
                        <a:t>Care Plus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1" i="0" u="none" strike="noStrike" dirty="0">
                          <a:solidFill>
                            <a:srgbClr val="000000"/>
                          </a:solidFill>
                          <a:effectLst/>
                          <a:latin typeface="Calibri" panose="020F0502020204030204" pitchFamily="34" charset="0"/>
                        </a:rPr>
                        <a:t>Phillips 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8989181"/>
                  </a:ext>
                </a:extLst>
              </a:tr>
              <a:tr h="311931">
                <a:tc>
                  <a:txBody>
                    <a:bodyPr/>
                    <a:lstStyle/>
                    <a:p>
                      <a:pPr algn="l" fontAlgn="b"/>
                      <a:r>
                        <a:rPr lang="en-GB" sz="1200" b="0" i="0" u="none" strike="noStrike" dirty="0">
                          <a:solidFill>
                            <a:srgbClr val="000000"/>
                          </a:solidFill>
                          <a:effectLst/>
                          <a:latin typeface="Calibri" panose="020F0502020204030204" pitchFamily="34" charset="0"/>
                        </a:rPr>
                        <a:t>Rise &amp; Shine 9.30-10.00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21683"/>
                  </a:ext>
                </a:extLst>
              </a:tr>
              <a:tr h="749346">
                <a:tc>
                  <a:txBody>
                    <a:bodyPr/>
                    <a:lstStyle/>
                    <a:p>
                      <a:pPr algn="l" fontAlgn="b"/>
                      <a:r>
                        <a:rPr lang="en-GB" sz="1200" b="0" i="0" u="none" strike="noStrike" dirty="0">
                          <a:solidFill>
                            <a:srgbClr val="000000"/>
                          </a:solidFill>
                          <a:effectLst/>
                          <a:latin typeface="Calibri" panose="020F0502020204030204" pitchFamily="34" charset="0"/>
                        </a:rPr>
                        <a:t>Activity 1</a:t>
                      </a:r>
                    </a:p>
                    <a:p>
                      <a:pPr algn="l" fontAlgn="b"/>
                      <a:r>
                        <a:rPr lang="en-GB" sz="1200" b="0" i="0" u="none" strike="noStrike" dirty="0">
                          <a:solidFill>
                            <a:srgbClr val="000000"/>
                          </a:solidFill>
                          <a:effectLst/>
                          <a:latin typeface="Calibri" panose="020F0502020204030204" pitchFamily="34" charset="0"/>
                        </a:rPr>
                        <a:t> 10.00-11.00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Chocolate Box</a:t>
                      </a:r>
                    </a:p>
                    <a:p>
                      <a:pPr algn="ctr" fontAlgn="b"/>
                      <a:r>
                        <a:rPr lang="en-GB" sz="1400" b="0" i="0" u="none" strike="noStrike" dirty="0">
                          <a:solidFill>
                            <a:srgbClr val="000000"/>
                          </a:solidFill>
                          <a:effectLst/>
                          <a:latin typeface="Calibri" panose="020F0502020204030204" pitchFamily="34" charset="0"/>
                        </a:rPr>
                        <a:t> 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Lava Lamp</a:t>
                      </a:r>
                    </a:p>
                    <a:p>
                      <a:pPr algn="ctr" fontAlgn="b"/>
                      <a:r>
                        <a:rPr lang="en-GB" sz="1400" b="0" i="0" u="none" strike="noStrike" dirty="0">
                          <a:solidFill>
                            <a:srgbClr val="000000"/>
                          </a:solidFill>
                          <a:effectLst/>
                          <a:latin typeface="Calibri" panose="020F0502020204030204" pitchFamily="34" charset="0"/>
                        </a:rPr>
                        <a:t>F03</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Survival</a:t>
                      </a:r>
                    </a:p>
                    <a:p>
                      <a:pPr algn="ctr" fontAlgn="b"/>
                      <a:r>
                        <a:rPr lang="en-GB" sz="1400" b="0" i="0" u="none" strike="noStrike" dirty="0">
                          <a:solidFill>
                            <a:srgbClr val="000000"/>
                          </a:solidFill>
                          <a:effectLst/>
                          <a:latin typeface="Calibri" panose="020F0502020204030204" pitchFamily="34" charset="0"/>
                        </a:rPr>
                        <a:t> G 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4741081"/>
                  </a:ext>
                </a:extLst>
              </a:tr>
              <a:tr h="371736">
                <a:tc>
                  <a:txBody>
                    <a:bodyPr/>
                    <a:lstStyle/>
                    <a:p>
                      <a:pPr algn="l" fontAlgn="b"/>
                      <a:r>
                        <a:rPr lang="en-GB" sz="1200" b="0" i="0" u="none" strike="noStrike" dirty="0">
                          <a:solidFill>
                            <a:srgbClr val="000000"/>
                          </a:solidFill>
                          <a:effectLst/>
                          <a:latin typeface="Calibri" panose="020F0502020204030204" pitchFamily="34" charset="0"/>
                        </a:rPr>
                        <a:t>Break 11.00-11.15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4102175"/>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2</a:t>
                      </a:r>
                    </a:p>
                    <a:p>
                      <a:pPr algn="l" fontAlgn="b"/>
                      <a:r>
                        <a:rPr lang="en-GB" sz="1200" b="0" i="0" u="none" strike="noStrike" dirty="0">
                          <a:solidFill>
                            <a:srgbClr val="000000"/>
                          </a:solidFill>
                          <a:effectLst/>
                          <a:latin typeface="Calibri" panose="020F0502020204030204" pitchFamily="34" charset="0"/>
                        </a:rPr>
                        <a:t>11.15-12.15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Survival</a:t>
                      </a:r>
                    </a:p>
                    <a:p>
                      <a:pPr algn="ctr" fontAlgn="b"/>
                      <a:r>
                        <a:rPr lang="en-GB" sz="1400" b="0" i="0" u="none" strike="noStrike" dirty="0">
                          <a:solidFill>
                            <a:srgbClr val="000000"/>
                          </a:solidFill>
                          <a:effectLst/>
                          <a:latin typeface="Calibri" panose="020F0502020204030204" pitchFamily="34" charset="0"/>
                        </a:rPr>
                        <a:t> G 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Chocolate Box</a:t>
                      </a:r>
                    </a:p>
                    <a:p>
                      <a:pPr algn="ctr" fontAlgn="b"/>
                      <a:r>
                        <a:rPr lang="en-GB" sz="1400" b="0" i="0" u="none" strike="noStrike" dirty="0">
                          <a:solidFill>
                            <a:srgbClr val="000000"/>
                          </a:solidFill>
                          <a:effectLst/>
                          <a:latin typeface="Calibri" panose="020F0502020204030204" pitchFamily="34" charset="0"/>
                        </a:rPr>
                        <a:t>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Lava Lamp</a:t>
                      </a:r>
                    </a:p>
                    <a:p>
                      <a:pPr algn="ctr" fontAlgn="b"/>
                      <a:r>
                        <a:rPr lang="en-GB" sz="1400" b="0" i="0" u="none" strike="noStrike" dirty="0">
                          <a:solidFill>
                            <a:srgbClr val="000000"/>
                          </a:solidFill>
                          <a:effectLst/>
                          <a:latin typeface="Calibri" panose="020F0502020204030204" pitchFamily="34" charset="0"/>
                        </a:rPr>
                        <a:t>F03</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456998"/>
                  </a:ext>
                </a:extLst>
              </a:tr>
              <a:tr h="318612">
                <a:tc>
                  <a:txBody>
                    <a:bodyPr/>
                    <a:lstStyle/>
                    <a:p>
                      <a:pPr algn="l" fontAlgn="b"/>
                      <a:r>
                        <a:rPr lang="en-GB" sz="1200" b="0" i="0" u="none" strike="noStrike" dirty="0">
                          <a:solidFill>
                            <a:srgbClr val="000000"/>
                          </a:solidFill>
                          <a:effectLst/>
                          <a:latin typeface="Calibri" panose="020F0502020204030204" pitchFamily="34" charset="0"/>
                        </a:rPr>
                        <a:t>Lunch 12.15-12.45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8367500"/>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3</a:t>
                      </a:r>
                    </a:p>
                    <a:p>
                      <a:pPr algn="l" fontAlgn="b"/>
                      <a:r>
                        <a:rPr lang="en-GB" sz="1200" b="0" i="0" u="none" strike="noStrike" dirty="0">
                          <a:solidFill>
                            <a:srgbClr val="000000"/>
                          </a:solidFill>
                          <a:effectLst/>
                          <a:latin typeface="Calibri" panose="020F0502020204030204" pitchFamily="34" charset="0"/>
                        </a:rPr>
                        <a:t>12.45-1.45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Lava Lamp</a:t>
                      </a:r>
                    </a:p>
                    <a:p>
                      <a:pPr algn="ctr" fontAlgn="b"/>
                      <a:r>
                        <a:rPr lang="en-GB" sz="1400" b="0" i="0" u="none" strike="noStrike" dirty="0">
                          <a:solidFill>
                            <a:srgbClr val="000000"/>
                          </a:solidFill>
                          <a:effectLst/>
                          <a:latin typeface="Calibri" panose="020F0502020204030204" pitchFamily="34" charset="0"/>
                        </a:rPr>
                        <a:t>F03</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Survival</a:t>
                      </a:r>
                    </a:p>
                    <a:p>
                      <a:pPr algn="ctr" fontAlgn="b"/>
                      <a:r>
                        <a:rPr lang="en-GB" sz="1400" b="0" i="0" u="none" strike="noStrike" dirty="0">
                          <a:solidFill>
                            <a:srgbClr val="000000"/>
                          </a:solidFill>
                          <a:effectLst/>
                          <a:latin typeface="Calibri" panose="020F0502020204030204" pitchFamily="34" charset="0"/>
                        </a:rPr>
                        <a:t> G 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Chocolate Box</a:t>
                      </a:r>
                    </a:p>
                    <a:p>
                      <a:pPr algn="ctr" fontAlgn="b"/>
                      <a:r>
                        <a:rPr lang="en-GB" sz="1400" b="0" i="0" u="none" strike="noStrike" dirty="0">
                          <a:solidFill>
                            <a:srgbClr val="000000"/>
                          </a:solidFill>
                          <a:effectLst/>
                          <a:latin typeface="Calibri" panose="020F0502020204030204" pitchFamily="34" charset="0"/>
                        </a:rPr>
                        <a:t>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72080074"/>
                  </a:ext>
                </a:extLst>
              </a:tr>
              <a:tr h="407253">
                <a:tc>
                  <a:txBody>
                    <a:bodyPr/>
                    <a:lstStyle/>
                    <a:p>
                      <a:pPr algn="l" fontAlgn="b"/>
                      <a:r>
                        <a:rPr lang="en-GB" sz="1200" b="0" i="0" u="none" strike="noStrike" dirty="0">
                          <a:solidFill>
                            <a:srgbClr val="000000"/>
                          </a:solidFill>
                          <a:effectLst/>
                          <a:latin typeface="Calibri" panose="020F0502020204030204" pitchFamily="34" charset="0"/>
                        </a:rPr>
                        <a:t>Fun &amp; Games</a:t>
                      </a:r>
                    </a:p>
                    <a:p>
                      <a:pPr algn="l" fontAlgn="b"/>
                      <a:r>
                        <a:rPr lang="en-GB" sz="1200" b="0" i="0" u="none" strike="noStrike" dirty="0">
                          <a:solidFill>
                            <a:srgbClr val="000000"/>
                          </a:solidFill>
                          <a:effectLst/>
                          <a:latin typeface="Calibri" panose="020F0502020204030204" pitchFamily="34" charset="0"/>
                        </a:rPr>
                        <a:t>13.45-14.25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071738"/>
                  </a:ext>
                </a:extLst>
              </a:tr>
              <a:tr h="407253">
                <a:tc>
                  <a:txBody>
                    <a:bodyPr/>
                    <a:lstStyle/>
                    <a:p>
                      <a:pPr algn="l" fontAlgn="b"/>
                      <a:r>
                        <a:rPr lang="en-GB" sz="1200" b="0" i="0" u="none" strike="noStrike" dirty="0">
                          <a:solidFill>
                            <a:srgbClr val="000000"/>
                          </a:solidFill>
                          <a:effectLst/>
                          <a:latin typeface="Calibri" panose="020F0502020204030204" pitchFamily="34" charset="0"/>
                        </a:rPr>
                        <a:t>Shout outs and send off 14.30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11522"/>
                  </a:ext>
                </a:extLst>
              </a:tr>
            </a:tbl>
          </a:graphicData>
        </a:graphic>
      </p:graphicFrame>
    </p:spTree>
    <p:extLst>
      <p:ext uri="{BB962C8B-B14F-4D97-AF65-F5344CB8AC3E}">
        <p14:creationId xmlns:p14="http://schemas.microsoft.com/office/powerpoint/2010/main" val="50570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Thursday Fun and Games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1" y="1468074"/>
            <a:ext cx="1071274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Build the Boxes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You Need: 3 teams of students and 4 boxes of different sizes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Aim: Teams need to move all boxes from the first square to the third square by only moving one box at a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Rules: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students need to be touching the box for the box to be moved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Only one box can be moved at a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larger box cannot go on a smaller box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Students are not allowed to move the cones around the boxes. Any touching of these will result in starting again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winning team is the team to have done it the quickest. This will be a timed activity.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British Bulldog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You Need: Bibs (to be tucked into back of trousers)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Aim: Students need to make it across the hall without the bib being pulled 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students except one will be on one side of the hall. The Bulldog is in the middle of the 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winning student is the last to still have their bib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Learning Outcomes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Problem Solving, Leadership Skills, Communication, Cooperation.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47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Friday Ice breaker</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B3C4AC-5143-48EE-8A04-0126370873AA}"/>
              </a:ext>
            </a:extLst>
          </p:cNvPr>
          <p:cNvPicPr>
            <a:picLocks noChangeAspect="1"/>
          </p:cNvPicPr>
          <p:nvPr/>
        </p:nvPicPr>
        <p:blipFill>
          <a:blip r:embed="rId3"/>
          <a:stretch>
            <a:fillRect/>
          </a:stretch>
        </p:blipFill>
        <p:spPr>
          <a:xfrm>
            <a:off x="6221194" y="1289809"/>
            <a:ext cx="5578323" cy="2298391"/>
          </a:xfrm>
          <a:prstGeom prst="rect">
            <a:avLst/>
          </a:prstGeom>
        </p:spPr>
      </p:pic>
      <p:graphicFrame>
        <p:nvGraphicFramePr>
          <p:cNvPr id="7" name="Table 5">
            <a:extLst>
              <a:ext uri="{FF2B5EF4-FFF2-40B4-BE49-F238E27FC236}">
                <a16:creationId xmlns:a16="http://schemas.microsoft.com/office/drawing/2014/main" id="{D1FCAA81-AB7D-4426-BFA7-C23A0391392D}"/>
              </a:ext>
            </a:extLst>
          </p:cNvPr>
          <p:cNvGraphicFramePr>
            <a:graphicFrameLocks noGrp="1"/>
          </p:cNvGraphicFramePr>
          <p:nvPr>
            <p:extLst>
              <p:ext uri="{D42A27DB-BD31-4B8C-83A1-F6EECF244321}">
                <p14:modId xmlns:p14="http://schemas.microsoft.com/office/powerpoint/2010/main" val="586449826"/>
              </p:ext>
            </p:extLst>
          </p:nvPr>
        </p:nvGraphicFramePr>
        <p:xfrm>
          <a:off x="682436" y="1510018"/>
          <a:ext cx="5810643" cy="1694654"/>
        </p:xfrm>
        <a:graphic>
          <a:graphicData uri="http://schemas.openxmlformats.org/drawingml/2006/table">
            <a:tbl>
              <a:tblPr firstRow="1" bandRow="1">
                <a:tableStyleId>{5C22544A-7EE6-4342-B048-85BDC9FD1C3A}</a:tableStyleId>
              </a:tblPr>
              <a:tblGrid>
                <a:gridCol w="1936881">
                  <a:extLst>
                    <a:ext uri="{9D8B030D-6E8A-4147-A177-3AD203B41FA5}">
                      <a16:colId xmlns:a16="http://schemas.microsoft.com/office/drawing/2014/main" val="3377880757"/>
                    </a:ext>
                  </a:extLst>
                </a:gridCol>
                <a:gridCol w="1936881">
                  <a:extLst>
                    <a:ext uri="{9D8B030D-6E8A-4147-A177-3AD203B41FA5}">
                      <a16:colId xmlns:a16="http://schemas.microsoft.com/office/drawing/2014/main" val="1673076798"/>
                    </a:ext>
                  </a:extLst>
                </a:gridCol>
                <a:gridCol w="1936881">
                  <a:extLst>
                    <a:ext uri="{9D8B030D-6E8A-4147-A177-3AD203B41FA5}">
                      <a16:colId xmlns:a16="http://schemas.microsoft.com/office/drawing/2014/main" val="2876175488"/>
                    </a:ext>
                  </a:extLst>
                </a:gridCol>
              </a:tblGrid>
              <a:tr h="847327">
                <a:tc>
                  <a:txBody>
                    <a:bodyPr/>
                    <a:lstStyle/>
                    <a:p>
                      <a:pPr algn="ctr"/>
                      <a:r>
                        <a:rPr lang="en-GB" sz="2400" dirty="0"/>
                        <a:t>Tronox</a:t>
                      </a:r>
                    </a:p>
                  </a:txBody>
                  <a:tcPr>
                    <a:solidFill>
                      <a:srgbClr val="92D050"/>
                    </a:solidFill>
                  </a:tcPr>
                </a:tc>
                <a:tc>
                  <a:txBody>
                    <a:bodyPr/>
                    <a:lstStyle/>
                    <a:p>
                      <a:pPr algn="ctr"/>
                      <a:r>
                        <a:rPr lang="en-GB" sz="2400" dirty="0"/>
                        <a:t>Care Plus</a:t>
                      </a:r>
                    </a:p>
                  </a:txBody>
                  <a:tcPr>
                    <a:solidFill>
                      <a:srgbClr val="9933FF"/>
                    </a:solidFill>
                  </a:tcPr>
                </a:tc>
                <a:tc>
                  <a:txBody>
                    <a:bodyPr/>
                    <a:lstStyle/>
                    <a:p>
                      <a:pPr algn="ctr"/>
                      <a:r>
                        <a:rPr lang="en-GB" sz="2400" dirty="0"/>
                        <a:t>Phillips 66</a:t>
                      </a:r>
                    </a:p>
                  </a:txBody>
                  <a:tcPr>
                    <a:solidFill>
                      <a:srgbClr val="FF0000"/>
                    </a:solidFill>
                  </a:tcPr>
                </a:tc>
                <a:extLst>
                  <a:ext uri="{0D108BD9-81ED-4DB2-BD59-A6C34878D82A}">
                    <a16:rowId xmlns:a16="http://schemas.microsoft.com/office/drawing/2014/main" val="4151303278"/>
                  </a:ext>
                </a:extLst>
              </a:tr>
              <a:tr h="847327">
                <a:tc>
                  <a:txBody>
                    <a:bodyPr/>
                    <a:lstStyle/>
                    <a:p>
                      <a:pPr algn="ctr"/>
                      <a:r>
                        <a:rPr lang="en-GB" sz="2400" dirty="0" smtClean="0"/>
                        <a:t>2 x Staff</a:t>
                      </a:r>
                      <a:endParaRPr lang="en-GB" sz="2400" dirty="0"/>
                    </a:p>
                  </a:txBody>
                  <a:tcPr>
                    <a:solidFill>
                      <a:srgbClr val="92D050"/>
                    </a:solidFill>
                  </a:tcPr>
                </a:tc>
                <a:tc>
                  <a:txBody>
                    <a:bodyPr/>
                    <a:lstStyle/>
                    <a:p>
                      <a:pPr algn="ctr"/>
                      <a:endParaRPr lang="en-GB" sz="2400" dirty="0"/>
                    </a:p>
                  </a:txBody>
                  <a:tcPr>
                    <a:solidFill>
                      <a:srgbClr val="9933FF"/>
                    </a:solidFill>
                  </a:tcPr>
                </a:tc>
                <a:tc>
                  <a:txBody>
                    <a:bodyPr/>
                    <a:lstStyle/>
                    <a:p>
                      <a:pPr algn="ctr"/>
                      <a:endParaRPr lang="en-GB" sz="2400" dirty="0"/>
                    </a:p>
                  </a:txBody>
                  <a:tcPr>
                    <a:solidFill>
                      <a:srgbClr val="FF0000"/>
                    </a:solidFill>
                  </a:tcPr>
                </a:tc>
                <a:extLst>
                  <a:ext uri="{0D108BD9-81ED-4DB2-BD59-A6C34878D82A}">
                    <a16:rowId xmlns:a16="http://schemas.microsoft.com/office/drawing/2014/main" val="3587612807"/>
                  </a:ext>
                </a:extLst>
              </a:tr>
            </a:tbl>
          </a:graphicData>
        </a:graphic>
      </p:graphicFrame>
      <p:pic>
        <p:nvPicPr>
          <p:cNvPr id="8" name="Picture 7">
            <a:extLst>
              <a:ext uri="{FF2B5EF4-FFF2-40B4-BE49-F238E27FC236}">
                <a16:creationId xmlns:a16="http://schemas.microsoft.com/office/drawing/2014/main" id="{18782F54-4CD9-4B22-8200-975FEA32364F}"/>
              </a:ext>
            </a:extLst>
          </p:cNvPr>
          <p:cNvPicPr>
            <a:picLocks noChangeAspect="1"/>
          </p:cNvPicPr>
          <p:nvPr/>
        </p:nvPicPr>
        <p:blipFill>
          <a:blip r:embed="rId4"/>
          <a:stretch>
            <a:fillRect/>
          </a:stretch>
        </p:blipFill>
        <p:spPr>
          <a:xfrm>
            <a:off x="2339236" y="3653329"/>
            <a:ext cx="2057400" cy="2219325"/>
          </a:xfrm>
          <a:prstGeom prst="rect">
            <a:avLst/>
          </a:prstGeom>
        </p:spPr>
      </p:pic>
      <p:sp>
        <p:nvSpPr>
          <p:cNvPr id="10" name="TextBox 9">
            <a:extLst>
              <a:ext uri="{FF2B5EF4-FFF2-40B4-BE49-F238E27FC236}">
                <a16:creationId xmlns:a16="http://schemas.microsoft.com/office/drawing/2014/main" id="{D0C187EE-BDE3-4A2A-B037-FE9B6F71F953}"/>
              </a:ext>
            </a:extLst>
          </p:cNvPr>
          <p:cNvSpPr txBox="1"/>
          <p:nvPr/>
        </p:nvSpPr>
        <p:spPr>
          <a:xfrm>
            <a:off x="4739780" y="3289152"/>
            <a:ext cx="3766657" cy="3046988"/>
          </a:xfrm>
          <a:prstGeom prst="rect">
            <a:avLst/>
          </a:prstGeom>
          <a:solidFill>
            <a:srgbClr val="FFFF00"/>
          </a:solidFill>
        </p:spPr>
        <p:txBody>
          <a:bodyPr wrap="square" rtlCol="0">
            <a:spAutoFit/>
          </a:bodyPr>
          <a:lstStyle/>
          <a:p>
            <a:r>
              <a:rPr lang="en-GB" sz="3200" dirty="0"/>
              <a:t>Fastest Team to get into alphabetical order, using the first letter of their first name!</a:t>
            </a:r>
          </a:p>
          <a:p>
            <a:r>
              <a:rPr lang="en-GB" sz="3200" dirty="0"/>
              <a:t>On your marks!</a:t>
            </a:r>
          </a:p>
        </p:txBody>
      </p:sp>
      <p:sp>
        <p:nvSpPr>
          <p:cNvPr id="4" name="Star: 7 Points 3">
            <a:extLst>
              <a:ext uri="{FF2B5EF4-FFF2-40B4-BE49-F238E27FC236}">
                <a16:creationId xmlns:a16="http://schemas.microsoft.com/office/drawing/2014/main" id="{FF23D32D-E84F-4D2A-9FC1-C4DE0A9AE444}"/>
              </a:ext>
            </a:extLst>
          </p:cNvPr>
          <p:cNvSpPr/>
          <p:nvPr/>
        </p:nvSpPr>
        <p:spPr>
          <a:xfrm>
            <a:off x="7952764" y="3753011"/>
            <a:ext cx="3137482" cy="2418317"/>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No verbal communication allowed!</a:t>
            </a:r>
          </a:p>
        </p:txBody>
      </p:sp>
    </p:spTree>
    <p:extLst>
      <p:ext uri="{BB962C8B-B14F-4D97-AF65-F5344CB8AC3E}">
        <p14:creationId xmlns:p14="http://schemas.microsoft.com/office/powerpoint/2010/main" val="275198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Friday</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EC315D96-9768-42F1-BA73-CD1E2A300107}"/>
              </a:ext>
            </a:extLst>
          </p:cNvPr>
          <p:cNvGraphicFramePr>
            <a:graphicFrameLocks noGrp="1"/>
          </p:cNvGraphicFramePr>
          <p:nvPr>
            <p:extLst>
              <p:ext uri="{D42A27DB-BD31-4B8C-83A1-F6EECF244321}">
                <p14:modId xmlns:p14="http://schemas.microsoft.com/office/powerpoint/2010/main" val="2859519260"/>
              </p:ext>
            </p:extLst>
          </p:nvPr>
        </p:nvGraphicFramePr>
        <p:xfrm>
          <a:off x="1975532" y="1536539"/>
          <a:ext cx="7569815" cy="4555639"/>
        </p:xfrm>
        <a:graphic>
          <a:graphicData uri="http://schemas.openxmlformats.org/drawingml/2006/table">
            <a:tbl>
              <a:tblPr/>
              <a:tblGrid>
                <a:gridCol w="2615027">
                  <a:extLst>
                    <a:ext uri="{9D8B030D-6E8A-4147-A177-3AD203B41FA5}">
                      <a16:colId xmlns:a16="http://schemas.microsoft.com/office/drawing/2014/main" val="3408939330"/>
                    </a:ext>
                  </a:extLst>
                </a:gridCol>
                <a:gridCol w="1513963">
                  <a:extLst>
                    <a:ext uri="{9D8B030D-6E8A-4147-A177-3AD203B41FA5}">
                      <a16:colId xmlns:a16="http://schemas.microsoft.com/office/drawing/2014/main" val="4044971201"/>
                    </a:ext>
                  </a:extLst>
                </a:gridCol>
                <a:gridCol w="1513963">
                  <a:extLst>
                    <a:ext uri="{9D8B030D-6E8A-4147-A177-3AD203B41FA5}">
                      <a16:colId xmlns:a16="http://schemas.microsoft.com/office/drawing/2014/main" val="2107591518"/>
                    </a:ext>
                  </a:extLst>
                </a:gridCol>
                <a:gridCol w="1926862">
                  <a:extLst>
                    <a:ext uri="{9D8B030D-6E8A-4147-A177-3AD203B41FA5}">
                      <a16:colId xmlns:a16="http://schemas.microsoft.com/office/drawing/2014/main" val="3405834558"/>
                    </a:ext>
                  </a:extLst>
                </a:gridCol>
              </a:tblGrid>
              <a:tr h="407253">
                <a:tc>
                  <a:txBody>
                    <a:bodyPr/>
                    <a:lstStyle/>
                    <a:p>
                      <a:pPr algn="l" fontAlgn="b"/>
                      <a:r>
                        <a:rPr lang="en-GB" sz="2000" b="0" i="0" u="none" strike="noStrike" dirty="0">
                          <a:solidFill>
                            <a:srgbClr val="000000"/>
                          </a:solidFill>
                          <a:effectLst/>
                          <a:latin typeface="Calibri" panose="020F0502020204030204" pitchFamily="34" charset="0"/>
                        </a:rPr>
                        <a:t>FRIDAY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b"/>
                      <a:r>
                        <a:rPr lang="en-GB" sz="1200" b="0" i="0" u="none" strike="noStrike" dirty="0">
                          <a:solidFill>
                            <a:srgbClr val="000000"/>
                          </a:solidFill>
                          <a:effectLst/>
                          <a:latin typeface="Calibri" panose="020F0502020204030204" pitchFamily="34" charset="0"/>
                        </a:rPr>
                        <a:t>Groups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07141"/>
                  </a:ext>
                </a:extLst>
              </a:tr>
              <a:tr h="407253">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Tronox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rPr>
                        <a:t>Care Plus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1" i="0" u="none" strike="noStrike" dirty="0">
                          <a:solidFill>
                            <a:srgbClr val="000000"/>
                          </a:solidFill>
                          <a:effectLst/>
                          <a:latin typeface="Calibri" panose="020F0502020204030204" pitchFamily="34" charset="0"/>
                        </a:rPr>
                        <a:t>Phillips 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8989181"/>
                  </a:ext>
                </a:extLst>
              </a:tr>
              <a:tr h="311931">
                <a:tc>
                  <a:txBody>
                    <a:bodyPr/>
                    <a:lstStyle/>
                    <a:p>
                      <a:pPr algn="l" fontAlgn="b"/>
                      <a:r>
                        <a:rPr lang="en-GB" sz="1200" b="0" i="0" u="none" strike="noStrike" dirty="0">
                          <a:solidFill>
                            <a:srgbClr val="000000"/>
                          </a:solidFill>
                          <a:effectLst/>
                          <a:latin typeface="Calibri" panose="020F0502020204030204" pitchFamily="34" charset="0"/>
                        </a:rPr>
                        <a:t>Rise &amp; Shine 9.30-10.00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21683"/>
                  </a:ext>
                </a:extLst>
              </a:tr>
              <a:tr h="749346">
                <a:tc>
                  <a:txBody>
                    <a:bodyPr/>
                    <a:lstStyle/>
                    <a:p>
                      <a:pPr algn="l" fontAlgn="b"/>
                      <a:r>
                        <a:rPr lang="en-GB" sz="1200" b="0" i="0" u="none" strike="noStrike" dirty="0">
                          <a:solidFill>
                            <a:srgbClr val="000000"/>
                          </a:solidFill>
                          <a:effectLst/>
                          <a:latin typeface="Calibri" panose="020F0502020204030204" pitchFamily="34" charset="0"/>
                        </a:rPr>
                        <a:t>Activity 1</a:t>
                      </a:r>
                    </a:p>
                    <a:p>
                      <a:pPr algn="l" fontAlgn="b"/>
                      <a:r>
                        <a:rPr lang="en-GB" sz="1200" b="0" i="0" u="none" strike="noStrike" dirty="0">
                          <a:solidFill>
                            <a:srgbClr val="000000"/>
                          </a:solidFill>
                          <a:effectLst/>
                          <a:latin typeface="Calibri" panose="020F0502020204030204" pitchFamily="34" charset="0"/>
                        </a:rPr>
                        <a:t> 10.00-11.00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Fish, Frogs &amp; Foxes</a:t>
                      </a:r>
                    </a:p>
                    <a:p>
                      <a:pPr algn="ctr" fontAlgn="b"/>
                      <a:r>
                        <a:rPr lang="en-GB" sz="1400" b="0" i="0" u="none" strike="noStrike" dirty="0">
                          <a:solidFill>
                            <a:srgbClr val="000000"/>
                          </a:solidFill>
                          <a:effectLst/>
                          <a:latin typeface="Calibri" panose="020F0502020204030204" pitchFamily="34" charset="0"/>
                        </a:rPr>
                        <a:t>F06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Paddle Boat Racing</a:t>
                      </a:r>
                    </a:p>
                    <a:p>
                      <a:pPr algn="ctr" fontAlgn="b"/>
                      <a:r>
                        <a:rPr lang="en-GB" sz="1400" b="0" i="0" u="none" strike="noStrike" dirty="0">
                          <a:solidFill>
                            <a:srgbClr val="000000"/>
                          </a:solidFill>
                          <a:effectLst/>
                          <a:latin typeface="Calibri" panose="020F0502020204030204" pitchFamily="34" charset="0"/>
                        </a:rPr>
                        <a:t>G10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panose="020F0502020204030204" pitchFamily="34" charset="0"/>
                        </a:rPr>
                        <a:t>Fun Maths Road Show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4741081"/>
                  </a:ext>
                </a:extLst>
              </a:tr>
              <a:tr h="371736">
                <a:tc>
                  <a:txBody>
                    <a:bodyPr/>
                    <a:lstStyle/>
                    <a:p>
                      <a:pPr algn="l" fontAlgn="b"/>
                      <a:r>
                        <a:rPr lang="en-GB" sz="1200" b="0" i="0" u="none" strike="noStrike" dirty="0">
                          <a:solidFill>
                            <a:srgbClr val="000000"/>
                          </a:solidFill>
                          <a:effectLst/>
                          <a:latin typeface="Calibri" panose="020F0502020204030204" pitchFamily="34" charset="0"/>
                        </a:rPr>
                        <a:t>Break 11.00-11.15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4102175"/>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2</a:t>
                      </a:r>
                    </a:p>
                    <a:p>
                      <a:pPr algn="l" fontAlgn="b"/>
                      <a:r>
                        <a:rPr lang="en-GB" sz="1200" b="0" i="0" u="none" strike="noStrike" dirty="0">
                          <a:solidFill>
                            <a:srgbClr val="000000"/>
                          </a:solidFill>
                          <a:effectLst/>
                          <a:latin typeface="Calibri" panose="020F0502020204030204" pitchFamily="34" charset="0"/>
                        </a:rPr>
                        <a:t>11.15-12.15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panose="020F0502020204030204" pitchFamily="34" charset="0"/>
                        </a:rPr>
                        <a:t>Fun Maths Road Show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Fish, Frogs &amp; Foxes</a:t>
                      </a:r>
                    </a:p>
                    <a:p>
                      <a:pPr algn="ctr" fontAlgn="b"/>
                      <a:r>
                        <a:rPr lang="en-GB" sz="1400" b="0" i="0" u="none" strike="noStrike" dirty="0">
                          <a:solidFill>
                            <a:srgbClr val="000000"/>
                          </a:solidFill>
                          <a:effectLst/>
                          <a:latin typeface="Calibri" panose="020F0502020204030204" pitchFamily="34" charset="0"/>
                        </a:rPr>
                        <a:t>F06</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Paddle Boat Racing</a:t>
                      </a:r>
                    </a:p>
                    <a:p>
                      <a:pPr algn="ctr" fontAlgn="b"/>
                      <a:r>
                        <a:rPr lang="en-GB" sz="1400" b="0" i="0" u="none" strike="noStrike" dirty="0">
                          <a:solidFill>
                            <a:srgbClr val="000000"/>
                          </a:solidFill>
                          <a:effectLst/>
                          <a:latin typeface="Calibri" panose="020F0502020204030204" pitchFamily="34" charset="0"/>
                        </a:rPr>
                        <a:t>G10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456998"/>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3</a:t>
                      </a:r>
                    </a:p>
                    <a:p>
                      <a:pPr algn="l" fontAlgn="b"/>
                      <a:r>
                        <a:rPr lang="en-GB" sz="1200" b="0" i="0" u="none" strike="noStrike" dirty="0">
                          <a:solidFill>
                            <a:srgbClr val="000000"/>
                          </a:solidFill>
                          <a:effectLst/>
                          <a:latin typeface="Calibri" panose="020F0502020204030204" pitchFamily="34" charset="0"/>
                        </a:rPr>
                        <a:t>12.15-12.45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Paddle Boat Racing</a:t>
                      </a:r>
                    </a:p>
                    <a:p>
                      <a:pPr algn="ctr" fontAlgn="b"/>
                      <a:r>
                        <a:rPr lang="en-GB" sz="1400" b="0" i="0" u="none" strike="noStrike" dirty="0">
                          <a:solidFill>
                            <a:srgbClr val="000000"/>
                          </a:solidFill>
                          <a:effectLst/>
                          <a:latin typeface="Calibri" panose="020F0502020204030204" pitchFamily="34" charset="0"/>
                        </a:rPr>
                        <a:t>G10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panose="020F0502020204030204" pitchFamily="34" charset="0"/>
                        </a:rPr>
                        <a:t>Fun Maths Road Show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Fish, Frogs &amp; Foxes</a:t>
                      </a:r>
                    </a:p>
                    <a:p>
                      <a:pPr algn="ctr" fontAlgn="b"/>
                      <a:r>
                        <a:rPr lang="en-GB" sz="1400" b="0" i="0" u="none" strike="noStrike" dirty="0">
                          <a:solidFill>
                            <a:srgbClr val="000000"/>
                          </a:solidFill>
                          <a:effectLst/>
                          <a:latin typeface="Calibri" panose="020F0502020204030204" pitchFamily="34" charset="0"/>
                        </a:rPr>
                        <a:t>F06</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72080074"/>
                  </a:ext>
                </a:extLst>
              </a:tr>
              <a:tr h="407253">
                <a:tc>
                  <a:txBody>
                    <a:bodyPr/>
                    <a:lstStyle/>
                    <a:p>
                      <a:pPr algn="l" fontAlgn="b"/>
                      <a:r>
                        <a:rPr lang="en-GB" sz="1200" b="0" i="0" u="none" strike="noStrike" dirty="0">
                          <a:solidFill>
                            <a:srgbClr val="000000"/>
                          </a:solidFill>
                          <a:effectLst/>
                          <a:latin typeface="Calibri" panose="020F0502020204030204" pitchFamily="34" charset="0"/>
                        </a:rPr>
                        <a:t>Family Lunch</a:t>
                      </a:r>
                    </a:p>
                    <a:p>
                      <a:pPr algn="l" fontAlgn="b"/>
                      <a:r>
                        <a:rPr lang="en-GB" sz="1200" b="0" i="0" u="none" strike="noStrike" dirty="0">
                          <a:solidFill>
                            <a:srgbClr val="000000"/>
                          </a:solidFill>
                          <a:effectLst/>
                          <a:latin typeface="Calibri" panose="020F0502020204030204" pitchFamily="34" charset="0"/>
                        </a:rPr>
                        <a:t>12.45-13.45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071738"/>
                  </a:ext>
                </a:extLst>
              </a:tr>
              <a:tr h="407253">
                <a:tc>
                  <a:txBody>
                    <a:bodyPr/>
                    <a:lstStyle/>
                    <a:p>
                      <a:pPr algn="l" fontAlgn="b"/>
                      <a:r>
                        <a:rPr lang="en-GB" sz="1200" b="0" i="0" u="none" strike="noStrike" dirty="0">
                          <a:solidFill>
                            <a:srgbClr val="000000"/>
                          </a:solidFill>
                          <a:effectLst/>
                          <a:latin typeface="Calibri" panose="020F0502020204030204" pitchFamily="34" charset="0"/>
                        </a:rPr>
                        <a:t>Summer School Graduation</a:t>
                      </a:r>
                    </a:p>
                    <a:p>
                      <a:pPr algn="l" fontAlgn="b"/>
                      <a:r>
                        <a:rPr lang="en-GB" sz="1200" b="0" i="0" u="none" strike="noStrike" dirty="0">
                          <a:solidFill>
                            <a:srgbClr val="000000"/>
                          </a:solidFill>
                          <a:effectLst/>
                          <a:latin typeface="Calibri" panose="020F0502020204030204" pitchFamily="34" charset="0"/>
                        </a:rPr>
                        <a:t>13.45-14.25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11522"/>
                  </a:ext>
                </a:extLst>
              </a:tr>
            </a:tbl>
          </a:graphicData>
        </a:graphic>
      </p:graphicFrame>
    </p:spTree>
    <p:extLst>
      <p:ext uri="{BB962C8B-B14F-4D97-AF65-F5344CB8AC3E}">
        <p14:creationId xmlns:p14="http://schemas.microsoft.com/office/powerpoint/2010/main" val="220316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C41D6-7061-4871-BA1F-140EAD4D4D0D}"/>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Calibri"/>
            </a:endParaRPr>
          </a:p>
        </p:txBody>
      </p:sp>
      <p:graphicFrame>
        <p:nvGraphicFramePr>
          <p:cNvPr id="4" name="Table 3">
            <a:extLst>
              <a:ext uri="{FF2B5EF4-FFF2-40B4-BE49-F238E27FC236}">
                <a16:creationId xmlns:a16="http://schemas.microsoft.com/office/drawing/2014/main" id="{A419F589-BA37-48E8-B7AA-B0B30E698AE5}"/>
              </a:ext>
            </a:extLst>
          </p:cNvPr>
          <p:cNvGraphicFramePr>
            <a:graphicFrameLocks noGrp="1"/>
          </p:cNvGraphicFramePr>
          <p:nvPr>
            <p:extLst>
              <p:ext uri="{D42A27DB-BD31-4B8C-83A1-F6EECF244321}">
                <p14:modId xmlns:p14="http://schemas.microsoft.com/office/powerpoint/2010/main" val="1867883230"/>
              </p:ext>
            </p:extLst>
          </p:nvPr>
        </p:nvGraphicFramePr>
        <p:xfrm>
          <a:off x="2310423" y="1142218"/>
          <a:ext cx="5715000" cy="207264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779229946"/>
                    </a:ext>
                  </a:extLst>
                </a:gridCol>
                <a:gridCol w="2857500">
                  <a:extLst>
                    <a:ext uri="{9D8B030D-6E8A-4147-A177-3AD203B41FA5}">
                      <a16:colId xmlns:a16="http://schemas.microsoft.com/office/drawing/2014/main" val="4275676850"/>
                    </a:ext>
                  </a:extLst>
                </a:gridCol>
              </a:tblGrid>
              <a:tr h="0">
                <a:tc>
                  <a:txBody>
                    <a:bodyPr/>
                    <a:lstStyle/>
                    <a:p>
                      <a:pPr algn="l" rtl="0" fontAlgn="base"/>
                      <a:r>
                        <a:rPr lang="en-GB" sz="1100">
                          <a:effectLst/>
                        </a:rPr>
                        <a:t>INCOME </a:t>
                      </a:r>
                      <a:endParaRPr lang="en-GB" b="0" i="0">
                        <a:effectLst/>
                      </a:endParaRPr>
                    </a:p>
                  </a:txBody>
                  <a:tcPr/>
                </a:tc>
                <a:tc>
                  <a:txBody>
                    <a:bodyPr/>
                    <a:lstStyle/>
                    <a:p>
                      <a:pPr algn="l" rtl="0" fontAlgn="base"/>
                      <a:r>
                        <a:rPr lang="en-GB" sz="1100">
                          <a:effectLst/>
                        </a:rPr>
                        <a:t> </a:t>
                      </a:r>
                      <a:endParaRPr lang="en-GB" sz="1100" b="0" i="0">
                        <a:effectLst/>
                        <a:latin typeface="Calibri" panose="020F0502020204030204" pitchFamily="34" charset="0"/>
                      </a:endParaRPr>
                    </a:p>
                  </a:txBody>
                  <a:tcPr/>
                </a:tc>
                <a:extLst>
                  <a:ext uri="{0D108BD9-81ED-4DB2-BD59-A6C34878D82A}">
                    <a16:rowId xmlns:a16="http://schemas.microsoft.com/office/drawing/2014/main" val="4097139167"/>
                  </a:ext>
                </a:extLst>
              </a:tr>
              <a:tr h="0">
                <a:tc>
                  <a:txBody>
                    <a:bodyPr/>
                    <a:lstStyle/>
                    <a:p>
                      <a:pPr algn="l" rtl="0" fontAlgn="base"/>
                      <a:r>
                        <a:rPr lang="en-GB" sz="1100">
                          <a:effectLst/>
                        </a:rPr>
                        <a:t>Summer School Funding provided by the ESFA </a:t>
                      </a:r>
                      <a:endParaRPr lang="en-GB" b="0" i="0">
                        <a:effectLst/>
                      </a:endParaRPr>
                    </a:p>
                  </a:txBody>
                  <a:tcPr/>
                </a:tc>
                <a:tc>
                  <a:txBody>
                    <a:bodyPr/>
                    <a:lstStyle/>
                    <a:p>
                      <a:pPr algn="r" rtl="0" fontAlgn="base"/>
                      <a:r>
                        <a:rPr lang="en-GB" sz="1100">
                          <a:effectLst/>
                        </a:rPr>
                        <a:t>£17,270.49 </a:t>
                      </a:r>
                      <a:endParaRPr lang="en-GB" b="0" i="0">
                        <a:effectLst/>
                      </a:endParaRPr>
                    </a:p>
                  </a:txBody>
                  <a:tcPr/>
                </a:tc>
                <a:extLst>
                  <a:ext uri="{0D108BD9-81ED-4DB2-BD59-A6C34878D82A}">
                    <a16:rowId xmlns:a16="http://schemas.microsoft.com/office/drawing/2014/main" val="4018465107"/>
                  </a:ext>
                </a:extLst>
              </a:tr>
              <a:tr h="0">
                <a:tc>
                  <a:txBody>
                    <a:bodyPr/>
                    <a:lstStyle/>
                    <a:p>
                      <a:pPr algn="l" rtl="0" fontAlgn="base"/>
                      <a:r>
                        <a:rPr lang="en-GB" sz="1100">
                          <a:effectLst/>
                        </a:rPr>
                        <a:t> </a:t>
                      </a:r>
                      <a:endParaRPr lang="en-GB" sz="1100" b="0" i="0">
                        <a:effectLst/>
                        <a:latin typeface="Calibri" panose="020F0502020204030204" pitchFamily="34" charset="0"/>
                      </a:endParaRPr>
                    </a:p>
                  </a:txBody>
                  <a:tcPr/>
                </a:tc>
                <a:tc>
                  <a:txBody>
                    <a:bodyPr/>
                    <a:lstStyle/>
                    <a:p>
                      <a:pPr algn="r" rtl="0" fontAlgn="base"/>
                      <a:r>
                        <a:rPr lang="en-GB" sz="1100">
                          <a:effectLst/>
                        </a:rPr>
                        <a:t> </a:t>
                      </a:r>
                      <a:endParaRPr lang="en-GB" sz="1100" b="0" i="0">
                        <a:effectLst/>
                        <a:latin typeface="Calibri" panose="020F0502020204030204" pitchFamily="34" charset="0"/>
                      </a:endParaRPr>
                    </a:p>
                  </a:txBody>
                  <a:tcPr/>
                </a:tc>
                <a:extLst>
                  <a:ext uri="{0D108BD9-81ED-4DB2-BD59-A6C34878D82A}">
                    <a16:rowId xmlns:a16="http://schemas.microsoft.com/office/drawing/2014/main" val="4178482099"/>
                  </a:ext>
                </a:extLst>
              </a:tr>
              <a:tr h="0">
                <a:tc>
                  <a:txBody>
                    <a:bodyPr/>
                    <a:lstStyle/>
                    <a:p>
                      <a:pPr algn="l" rtl="0" fontAlgn="base"/>
                      <a:r>
                        <a:rPr lang="en-GB" sz="1100">
                          <a:effectLst/>
                        </a:rPr>
                        <a:t>EXPENDITURE </a:t>
                      </a:r>
                      <a:endParaRPr lang="en-GB" b="0" i="0">
                        <a:effectLst/>
                      </a:endParaRPr>
                    </a:p>
                  </a:txBody>
                  <a:tcPr/>
                </a:tc>
                <a:tc>
                  <a:txBody>
                    <a:bodyPr/>
                    <a:lstStyle/>
                    <a:p>
                      <a:pPr algn="r" rtl="0" fontAlgn="base"/>
                      <a:r>
                        <a:rPr lang="en-GB" sz="1100">
                          <a:effectLst/>
                        </a:rPr>
                        <a:t> </a:t>
                      </a:r>
                      <a:endParaRPr lang="en-GB" sz="1100" b="0" i="0">
                        <a:effectLst/>
                        <a:latin typeface="Calibri" panose="020F0502020204030204" pitchFamily="34" charset="0"/>
                      </a:endParaRPr>
                    </a:p>
                  </a:txBody>
                  <a:tcPr/>
                </a:tc>
                <a:extLst>
                  <a:ext uri="{0D108BD9-81ED-4DB2-BD59-A6C34878D82A}">
                    <a16:rowId xmlns:a16="http://schemas.microsoft.com/office/drawing/2014/main" val="3496793857"/>
                  </a:ext>
                </a:extLst>
              </a:tr>
              <a:tr h="0">
                <a:tc>
                  <a:txBody>
                    <a:bodyPr/>
                    <a:lstStyle/>
                    <a:p>
                      <a:pPr algn="l" rtl="0" fontAlgn="base"/>
                      <a:r>
                        <a:rPr lang="en-GB" sz="1100">
                          <a:effectLst/>
                        </a:rPr>
                        <a:t>Staffing Costs </a:t>
                      </a:r>
                      <a:endParaRPr lang="en-GB" b="0" i="0">
                        <a:effectLst/>
                      </a:endParaRPr>
                    </a:p>
                  </a:txBody>
                  <a:tcPr/>
                </a:tc>
                <a:tc>
                  <a:txBody>
                    <a:bodyPr/>
                    <a:lstStyle/>
                    <a:p>
                      <a:pPr algn="r" rtl="0" fontAlgn="base"/>
                      <a:r>
                        <a:rPr lang="en-GB" sz="1100">
                          <a:effectLst/>
                        </a:rPr>
                        <a:t>£8,900.00 </a:t>
                      </a:r>
                      <a:endParaRPr lang="en-GB" b="0" i="0">
                        <a:effectLst/>
                      </a:endParaRPr>
                    </a:p>
                  </a:txBody>
                  <a:tcPr/>
                </a:tc>
                <a:extLst>
                  <a:ext uri="{0D108BD9-81ED-4DB2-BD59-A6C34878D82A}">
                    <a16:rowId xmlns:a16="http://schemas.microsoft.com/office/drawing/2014/main" val="2158921654"/>
                  </a:ext>
                </a:extLst>
              </a:tr>
              <a:tr h="0">
                <a:tc>
                  <a:txBody>
                    <a:bodyPr/>
                    <a:lstStyle/>
                    <a:p>
                      <a:pPr algn="l" rtl="0" fontAlgn="base"/>
                      <a:r>
                        <a:rPr lang="en-GB" sz="1100">
                          <a:effectLst/>
                        </a:rPr>
                        <a:t>Catering Costs </a:t>
                      </a:r>
                      <a:endParaRPr lang="en-GB" b="0" i="0">
                        <a:effectLst/>
                      </a:endParaRPr>
                    </a:p>
                  </a:txBody>
                  <a:tcPr/>
                </a:tc>
                <a:tc>
                  <a:txBody>
                    <a:bodyPr/>
                    <a:lstStyle/>
                    <a:p>
                      <a:pPr algn="r" rtl="0" fontAlgn="base"/>
                      <a:r>
                        <a:rPr lang="en-GB" sz="1100">
                          <a:effectLst/>
                        </a:rPr>
                        <a:t>£1,620.00 </a:t>
                      </a:r>
                      <a:endParaRPr lang="en-GB" b="0" i="0">
                        <a:effectLst/>
                      </a:endParaRPr>
                    </a:p>
                  </a:txBody>
                  <a:tcPr/>
                </a:tc>
                <a:extLst>
                  <a:ext uri="{0D108BD9-81ED-4DB2-BD59-A6C34878D82A}">
                    <a16:rowId xmlns:a16="http://schemas.microsoft.com/office/drawing/2014/main" val="3339951441"/>
                  </a:ext>
                </a:extLst>
              </a:tr>
              <a:tr h="0">
                <a:tc>
                  <a:txBody>
                    <a:bodyPr/>
                    <a:lstStyle/>
                    <a:p>
                      <a:pPr algn="l" rtl="0" fontAlgn="base"/>
                      <a:r>
                        <a:rPr lang="en-GB" sz="1100">
                          <a:effectLst/>
                        </a:rPr>
                        <a:t>Activity Resources </a:t>
                      </a:r>
                      <a:endParaRPr lang="en-GB" b="0" i="0">
                        <a:effectLst/>
                      </a:endParaRPr>
                    </a:p>
                  </a:txBody>
                  <a:tcPr/>
                </a:tc>
                <a:tc>
                  <a:txBody>
                    <a:bodyPr/>
                    <a:lstStyle/>
                    <a:p>
                      <a:pPr algn="r" rtl="0" fontAlgn="base"/>
                      <a:r>
                        <a:rPr lang="en-GB" sz="1100">
                          <a:effectLst/>
                        </a:rPr>
                        <a:t>£6,750.49 </a:t>
                      </a:r>
                      <a:endParaRPr lang="en-GB" b="0" i="0">
                        <a:effectLst/>
                      </a:endParaRPr>
                    </a:p>
                  </a:txBody>
                  <a:tcPr/>
                </a:tc>
                <a:extLst>
                  <a:ext uri="{0D108BD9-81ED-4DB2-BD59-A6C34878D82A}">
                    <a16:rowId xmlns:a16="http://schemas.microsoft.com/office/drawing/2014/main" val="3465633189"/>
                  </a:ext>
                </a:extLst>
              </a:tr>
              <a:tr h="0">
                <a:tc>
                  <a:txBody>
                    <a:bodyPr/>
                    <a:lstStyle/>
                    <a:p>
                      <a:pPr algn="l" rtl="0" fontAlgn="base"/>
                      <a:r>
                        <a:rPr lang="en-GB" sz="1100">
                          <a:effectLst/>
                        </a:rPr>
                        <a:t>TOTAL </a:t>
                      </a:r>
                      <a:endParaRPr lang="en-GB" b="0" i="0">
                        <a:effectLst/>
                      </a:endParaRPr>
                    </a:p>
                  </a:txBody>
                  <a:tcPr/>
                </a:tc>
                <a:tc>
                  <a:txBody>
                    <a:bodyPr/>
                    <a:lstStyle/>
                    <a:p>
                      <a:pPr algn="r" rtl="0" fontAlgn="base"/>
                      <a:r>
                        <a:rPr lang="en-GB" sz="1100">
                          <a:effectLst/>
                        </a:rPr>
                        <a:t>£17,270.49 </a:t>
                      </a:r>
                      <a:endParaRPr lang="en-GB" b="0" i="0">
                        <a:effectLst/>
                      </a:endParaRPr>
                    </a:p>
                  </a:txBody>
                  <a:tcPr/>
                </a:tc>
                <a:extLst>
                  <a:ext uri="{0D108BD9-81ED-4DB2-BD59-A6C34878D82A}">
                    <a16:rowId xmlns:a16="http://schemas.microsoft.com/office/drawing/2014/main" val="4147480721"/>
                  </a:ext>
                </a:extLst>
              </a:tr>
            </a:tbl>
          </a:graphicData>
        </a:graphic>
      </p:graphicFrame>
      <p:pic>
        <p:nvPicPr>
          <p:cNvPr id="5" name="Picture 5" descr="Graphical user interface, text&#10;&#10;Description automatically generated">
            <a:extLst>
              <a:ext uri="{FF2B5EF4-FFF2-40B4-BE49-F238E27FC236}">
                <a16:creationId xmlns:a16="http://schemas.microsoft.com/office/drawing/2014/main" id="{493F41F0-909B-48D7-AE4C-96E122BC91BC}"/>
              </a:ext>
            </a:extLst>
          </p:cNvPr>
          <p:cNvPicPr>
            <a:picLocks noChangeAspect="1"/>
          </p:cNvPicPr>
          <p:nvPr/>
        </p:nvPicPr>
        <p:blipFill>
          <a:blip r:embed="rId2"/>
          <a:stretch>
            <a:fillRect/>
          </a:stretch>
        </p:blipFill>
        <p:spPr>
          <a:xfrm>
            <a:off x="9494383" y="646849"/>
            <a:ext cx="1543265" cy="495369"/>
          </a:xfrm>
          <a:prstGeom prst="rect">
            <a:avLst/>
          </a:prstGeom>
        </p:spPr>
      </p:pic>
      <p:sp>
        <p:nvSpPr>
          <p:cNvPr id="6" name="TextBox 5">
            <a:extLst>
              <a:ext uri="{FF2B5EF4-FFF2-40B4-BE49-F238E27FC236}">
                <a16:creationId xmlns:a16="http://schemas.microsoft.com/office/drawing/2014/main" id="{8A58F5CD-F913-4261-A0CD-27A687CD722A}"/>
              </a:ext>
            </a:extLst>
          </p:cNvPr>
          <p:cNvSpPr txBox="1"/>
          <p:nvPr/>
        </p:nvSpPr>
        <p:spPr>
          <a:xfrm>
            <a:off x="764088" y="3569732"/>
            <a:ext cx="10045873"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GB" sz="1400" dirty="0">
              <a:cs typeface="Segoe UI"/>
            </a:endParaRPr>
          </a:p>
          <a:p>
            <a:pPr algn="r"/>
            <a:endParaRPr lang="en-GB" sz="1400" dirty="0">
              <a:cs typeface="Calibri"/>
            </a:endParaRPr>
          </a:p>
          <a:p>
            <a:pPr algn="ctr"/>
            <a:r>
              <a:rPr lang="en-GB" sz="1400" b="1" u="sng" dirty="0">
                <a:cs typeface="Segoe UI"/>
              </a:rPr>
              <a:t>Summer School Funding 2020/2021</a:t>
            </a:r>
            <a:r>
              <a:rPr lang="en-GB" sz="1400" dirty="0">
                <a:cs typeface="Calibri"/>
              </a:rPr>
              <a:t> </a:t>
            </a:r>
          </a:p>
          <a:p>
            <a:endParaRPr lang="en-GB" sz="1400" dirty="0">
              <a:cs typeface="Calibri"/>
            </a:endParaRPr>
          </a:p>
          <a:p>
            <a:endParaRPr lang="en-GB" sz="1400" dirty="0">
              <a:latin typeface="Segoe UI"/>
              <a:cs typeface="Segoe UI"/>
            </a:endParaRPr>
          </a:p>
          <a:p>
            <a:endParaRPr lang="en-GB" sz="1400" dirty="0">
              <a:cs typeface="Calibri"/>
            </a:endParaRPr>
          </a:p>
          <a:p>
            <a:r>
              <a:rPr lang="en-GB" sz="1400" dirty="0">
                <a:cs typeface="Segoe UI"/>
              </a:rPr>
              <a:t>This year the Department for Education made summer school funding available to UTCs.  Running a summer school for students joining us in Year 9, provided them with an opportunity to:</a:t>
            </a:r>
            <a:r>
              <a:rPr lang="en-GB" sz="1400" dirty="0">
                <a:cs typeface="Calibri"/>
              </a:rPr>
              <a:t> </a:t>
            </a:r>
          </a:p>
          <a:p>
            <a:pPr>
              <a:buChar char="•"/>
            </a:pPr>
            <a:r>
              <a:rPr lang="en-GB" sz="1400" dirty="0">
                <a:cs typeface="Calibri"/>
              </a:rPr>
              <a:t>Build a community with their fellow pupils </a:t>
            </a:r>
          </a:p>
          <a:p>
            <a:pPr>
              <a:buChar char="•"/>
            </a:pPr>
            <a:r>
              <a:rPr lang="en-GB" sz="1400" dirty="0">
                <a:cs typeface="Calibri"/>
              </a:rPr>
              <a:t>Forge relationships with new teachers </a:t>
            </a:r>
          </a:p>
          <a:p>
            <a:pPr>
              <a:buChar char="•"/>
            </a:pPr>
            <a:r>
              <a:rPr lang="en-GB" sz="1400" dirty="0">
                <a:cs typeface="Calibri"/>
              </a:rPr>
              <a:t>Familiarise themselves with their new school environment </a:t>
            </a:r>
            <a:endParaRPr lang="en-GB" sz="1400" dirty="0" smtClean="0">
              <a:cs typeface="Calibri"/>
            </a:endParaRPr>
          </a:p>
          <a:p>
            <a:pPr>
              <a:buChar char="•"/>
            </a:pPr>
            <a:endParaRPr lang="en-GB" sz="1400" dirty="0">
              <a:cs typeface="Calibri"/>
            </a:endParaRPr>
          </a:p>
          <a:p>
            <a:pPr>
              <a:buChar char="•"/>
            </a:pPr>
            <a:r>
              <a:rPr lang="en-GB" sz="1400" dirty="0" smtClean="0">
                <a:cs typeface="Calibri"/>
              </a:rPr>
              <a:t>52 students attended the week.  Feedback has been collated from both students and parents.  Please ask for analysis of our overwhelmingly excellent feedback.</a:t>
            </a:r>
            <a:endParaRPr lang="en-GB" sz="1400" dirty="0">
              <a:cs typeface="Calibri"/>
            </a:endParaRPr>
          </a:p>
          <a:p>
            <a:endParaRPr lang="en-GB" dirty="0">
              <a:latin typeface="Segoe UI"/>
              <a:cs typeface="Segoe UI"/>
            </a:endParaRPr>
          </a:p>
          <a:p>
            <a:endParaRPr lang="en-GB" dirty="0">
              <a:latin typeface="Segoe UI"/>
              <a:cs typeface="Segoe UI"/>
            </a:endParaRPr>
          </a:p>
          <a:p>
            <a:endParaRPr lang="en-GB" sz="1100" dirty="0">
              <a:cs typeface="Calibri"/>
            </a:endParaRPr>
          </a:p>
          <a:p>
            <a:endParaRPr lang="en-GB" sz="1100" dirty="0">
              <a:cs typeface="Calibri"/>
            </a:endParaRPr>
          </a:p>
          <a:p>
            <a:endParaRPr lang="en-GB" sz="1100" dirty="0">
              <a:cs typeface="Calibri"/>
            </a:endParaRPr>
          </a:p>
        </p:txBody>
      </p:sp>
    </p:spTree>
    <p:extLst>
      <p:ext uri="{BB962C8B-B14F-4D97-AF65-F5344CB8AC3E}">
        <p14:creationId xmlns:p14="http://schemas.microsoft.com/office/powerpoint/2010/main" val="49622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ful lines in different angles to form a background">
            <a:extLst>
              <a:ext uri="{FF2B5EF4-FFF2-40B4-BE49-F238E27FC236}">
                <a16:creationId xmlns:a16="http://schemas.microsoft.com/office/drawing/2014/main" id="{1352DE56-3193-498C-871C-2298695F0B90}"/>
              </a:ext>
            </a:extLst>
          </p:cNvPr>
          <p:cNvPicPr>
            <a:picLocks noChangeAspect="1"/>
          </p:cNvPicPr>
          <p:nvPr/>
        </p:nvPicPr>
        <p:blipFill rotWithShape="1">
          <a:blip r:embed="rId2"/>
          <a:srcRect l="917" r="7271" b="12"/>
          <a:stretch/>
        </p:blipFill>
        <p:spPr>
          <a:xfrm>
            <a:off x="-77365" y="510"/>
            <a:ext cx="12206735" cy="6857032"/>
          </a:xfrm>
          <a:custGeom>
            <a:avLst/>
            <a:gdLst/>
            <a:ahLst/>
            <a:cxnLst/>
            <a:rect l="l" t="t" r="r" b="b"/>
            <a:pathLst>
              <a:path w="6312196" h="6874330">
                <a:moveTo>
                  <a:pt x="2047193" y="0"/>
                </a:moveTo>
                <a:lnTo>
                  <a:pt x="6312196" y="0"/>
                </a:lnTo>
                <a:lnTo>
                  <a:pt x="6312196" y="6874330"/>
                </a:lnTo>
                <a:lnTo>
                  <a:pt x="0" y="6874330"/>
                </a:lnTo>
                <a:close/>
              </a:path>
            </a:pathLst>
          </a:custGeom>
        </p:spPr>
      </p:pic>
      <p:graphicFrame>
        <p:nvGraphicFramePr>
          <p:cNvPr id="4" name="Table 4">
            <a:extLst>
              <a:ext uri="{FF2B5EF4-FFF2-40B4-BE49-F238E27FC236}">
                <a16:creationId xmlns:a16="http://schemas.microsoft.com/office/drawing/2014/main" id="{73A7F7E9-950B-4E20-9A17-B33D3D1D3CFF}"/>
              </a:ext>
            </a:extLst>
          </p:cNvPr>
          <p:cNvGraphicFramePr>
            <a:graphicFrameLocks noGrp="1"/>
          </p:cNvGraphicFramePr>
          <p:nvPr/>
        </p:nvGraphicFramePr>
        <p:xfrm>
          <a:off x="1404256" y="2756919"/>
          <a:ext cx="9230010" cy="3144520"/>
        </p:xfrm>
        <a:graphic>
          <a:graphicData uri="http://schemas.openxmlformats.org/drawingml/2006/table">
            <a:tbl>
              <a:tblPr firstRow="1" bandRow="1">
                <a:tableStyleId>{5C22544A-7EE6-4342-B048-85BDC9FD1C3A}</a:tableStyleId>
              </a:tblPr>
              <a:tblGrid>
                <a:gridCol w="1846002">
                  <a:extLst>
                    <a:ext uri="{9D8B030D-6E8A-4147-A177-3AD203B41FA5}">
                      <a16:colId xmlns:a16="http://schemas.microsoft.com/office/drawing/2014/main" val="820603410"/>
                    </a:ext>
                  </a:extLst>
                </a:gridCol>
                <a:gridCol w="1846002">
                  <a:extLst>
                    <a:ext uri="{9D8B030D-6E8A-4147-A177-3AD203B41FA5}">
                      <a16:colId xmlns:a16="http://schemas.microsoft.com/office/drawing/2014/main" val="1626243090"/>
                    </a:ext>
                  </a:extLst>
                </a:gridCol>
                <a:gridCol w="1846002">
                  <a:extLst>
                    <a:ext uri="{9D8B030D-6E8A-4147-A177-3AD203B41FA5}">
                      <a16:colId xmlns:a16="http://schemas.microsoft.com/office/drawing/2014/main" val="2770140254"/>
                    </a:ext>
                  </a:extLst>
                </a:gridCol>
                <a:gridCol w="1846002">
                  <a:extLst>
                    <a:ext uri="{9D8B030D-6E8A-4147-A177-3AD203B41FA5}">
                      <a16:colId xmlns:a16="http://schemas.microsoft.com/office/drawing/2014/main" val="3362722025"/>
                    </a:ext>
                  </a:extLst>
                </a:gridCol>
                <a:gridCol w="1846002">
                  <a:extLst>
                    <a:ext uri="{9D8B030D-6E8A-4147-A177-3AD203B41FA5}">
                      <a16:colId xmlns:a16="http://schemas.microsoft.com/office/drawing/2014/main" val="3188844442"/>
                    </a:ext>
                  </a:extLst>
                </a:gridCol>
              </a:tblGrid>
              <a:tr h="370840">
                <a:tc>
                  <a:txBody>
                    <a:bodyPr/>
                    <a:lstStyle/>
                    <a:p>
                      <a:r>
                        <a:rPr lang="en-US" dirty="0"/>
                        <a:t>MONDAY</a:t>
                      </a:r>
                    </a:p>
                  </a:txBody>
                  <a:tcPr>
                    <a:solidFill>
                      <a:srgbClr val="C96004"/>
                    </a:solidFill>
                  </a:tcPr>
                </a:tc>
                <a:tc>
                  <a:txBody>
                    <a:bodyPr/>
                    <a:lstStyle/>
                    <a:p>
                      <a:r>
                        <a:rPr lang="en-US" dirty="0"/>
                        <a:t>TUESDAY</a:t>
                      </a:r>
                    </a:p>
                  </a:txBody>
                  <a:tcPr>
                    <a:solidFill>
                      <a:srgbClr val="C96004"/>
                    </a:solidFill>
                  </a:tcPr>
                </a:tc>
                <a:tc>
                  <a:txBody>
                    <a:bodyPr/>
                    <a:lstStyle/>
                    <a:p>
                      <a:r>
                        <a:rPr lang="en-US" dirty="0"/>
                        <a:t>WEDNESDAY</a:t>
                      </a:r>
                    </a:p>
                  </a:txBody>
                  <a:tcPr>
                    <a:solidFill>
                      <a:srgbClr val="C96004"/>
                    </a:solidFill>
                  </a:tcPr>
                </a:tc>
                <a:tc>
                  <a:txBody>
                    <a:bodyPr/>
                    <a:lstStyle/>
                    <a:p>
                      <a:r>
                        <a:rPr lang="en-US" dirty="0"/>
                        <a:t>THURSDAY</a:t>
                      </a:r>
                    </a:p>
                  </a:txBody>
                  <a:tcPr>
                    <a:solidFill>
                      <a:srgbClr val="C96004"/>
                    </a:solidFill>
                  </a:tcPr>
                </a:tc>
                <a:tc>
                  <a:txBody>
                    <a:bodyPr/>
                    <a:lstStyle/>
                    <a:p>
                      <a:r>
                        <a:rPr lang="en-US" dirty="0"/>
                        <a:t>FRIDAY</a:t>
                      </a:r>
                    </a:p>
                  </a:txBody>
                  <a:tcPr>
                    <a:solidFill>
                      <a:srgbClr val="C96004"/>
                    </a:solidFill>
                  </a:tcPr>
                </a:tc>
                <a:extLst>
                  <a:ext uri="{0D108BD9-81ED-4DB2-BD59-A6C34878D82A}">
                    <a16:rowId xmlns:a16="http://schemas.microsoft.com/office/drawing/2014/main" val="164350787"/>
                  </a:ext>
                </a:extLst>
              </a:tr>
              <a:tr h="370839">
                <a:tc>
                  <a:txBody>
                    <a:bodyPr/>
                    <a:lstStyle/>
                    <a:p>
                      <a:pPr lvl="0">
                        <a:buNone/>
                      </a:pPr>
                      <a:r>
                        <a:rPr lang="en-US" b="1" dirty="0">
                          <a:latin typeface="Britannic Bold"/>
                        </a:rPr>
                        <a:t>BEEF BURGER</a:t>
                      </a:r>
                    </a:p>
                    <a:p>
                      <a:pPr lvl="0">
                        <a:buNone/>
                      </a:pPr>
                      <a:r>
                        <a:rPr lang="en-US" sz="1400" b="0" dirty="0">
                          <a:latin typeface="Britannic Bold"/>
                        </a:rPr>
                        <a:t>OR</a:t>
                      </a:r>
                    </a:p>
                    <a:p>
                      <a:pPr lvl="0">
                        <a:buNone/>
                      </a:pPr>
                      <a:r>
                        <a:rPr lang="en-US" b="1" dirty="0">
                          <a:latin typeface="Britannic Bold"/>
                        </a:rPr>
                        <a:t>SPICY BEAN BURGER</a:t>
                      </a:r>
                    </a:p>
                    <a:p>
                      <a:pPr lvl="0">
                        <a:buNone/>
                      </a:pPr>
                      <a:r>
                        <a:rPr lang="en-US" sz="1400" dirty="0">
                          <a:latin typeface="Britannic Bold"/>
                        </a:rPr>
                        <a:t>WITH</a:t>
                      </a:r>
                      <a:endParaRPr lang="en-US">
                        <a:latin typeface="Britannic Bold"/>
                      </a:endParaRPr>
                    </a:p>
                    <a:p>
                      <a:pPr lvl="0">
                        <a:buNone/>
                      </a:pPr>
                      <a:r>
                        <a:rPr lang="en-US" sz="1600" b="1" dirty="0">
                          <a:latin typeface="Britannic Bold"/>
                        </a:rPr>
                        <a:t>FRIED ONIONS</a:t>
                      </a:r>
                    </a:p>
                    <a:p>
                      <a:pPr lvl="0">
                        <a:buNone/>
                      </a:pPr>
                      <a:r>
                        <a:rPr lang="en-US" sz="1600" b="1" dirty="0">
                          <a:latin typeface="Britannic Bold"/>
                        </a:rPr>
                        <a:t>CHEESE</a:t>
                      </a:r>
                    </a:p>
                    <a:p>
                      <a:pPr lvl="0">
                        <a:buNone/>
                      </a:pPr>
                      <a:r>
                        <a:rPr lang="en-US" b="1" dirty="0">
                          <a:latin typeface="Britannic Bold"/>
                        </a:rPr>
                        <a:t>FRENCH FRIES</a:t>
                      </a:r>
                    </a:p>
                  </a:txBody>
                  <a:tcPr>
                    <a:solidFill>
                      <a:schemeClr val="accent6">
                        <a:lumMod val="40000"/>
                        <a:lumOff val="60000"/>
                      </a:schemeClr>
                    </a:solidFill>
                  </a:tcPr>
                </a:tc>
                <a:tc>
                  <a:txBody>
                    <a:bodyPr/>
                    <a:lstStyle/>
                    <a:p>
                      <a:pPr lvl="0">
                        <a:buNone/>
                      </a:pPr>
                      <a:r>
                        <a:rPr lang="en-US" b="1" dirty="0">
                          <a:latin typeface="Britannic Bold"/>
                        </a:rPr>
                        <a:t>PEPPERONI PIZZA</a:t>
                      </a:r>
                    </a:p>
                    <a:p>
                      <a:pPr lvl="0">
                        <a:buNone/>
                      </a:pPr>
                      <a:r>
                        <a:rPr lang="en-US" sz="1400" dirty="0">
                          <a:latin typeface="Britannic Bold"/>
                        </a:rPr>
                        <a:t>OR</a:t>
                      </a:r>
                    </a:p>
                    <a:p>
                      <a:pPr lvl="0">
                        <a:buNone/>
                      </a:pPr>
                      <a:r>
                        <a:rPr lang="en-US" b="1" dirty="0">
                          <a:latin typeface="Britannic Bold"/>
                        </a:rPr>
                        <a:t>VEGETABLE PIZZA</a:t>
                      </a:r>
                    </a:p>
                    <a:p>
                      <a:pPr lvl="0">
                        <a:buNone/>
                      </a:pPr>
                      <a:endParaRPr lang="en-US" b="1" dirty="0">
                        <a:latin typeface="Britannic Bold"/>
                      </a:endParaRPr>
                    </a:p>
                    <a:p>
                      <a:pPr lvl="0">
                        <a:buNone/>
                      </a:pPr>
                      <a:r>
                        <a:rPr lang="en-US" b="1" dirty="0">
                          <a:latin typeface="Britannic Bold"/>
                        </a:rPr>
                        <a:t>CURLY FRIES</a:t>
                      </a:r>
                    </a:p>
                  </a:txBody>
                  <a:tcPr>
                    <a:solidFill>
                      <a:schemeClr val="accent6">
                        <a:lumMod val="40000"/>
                        <a:lumOff val="60000"/>
                      </a:schemeClr>
                    </a:solidFill>
                  </a:tcPr>
                </a:tc>
                <a:tc>
                  <a:txBody>
                    <a:bodyPr/>
                    <a:lstStyle/>
                    <a:p>
                      <a:pPr lvl="0">
                        <a:buNone/>
                      </a:pPr>
                      <a:r>
                        <a:rPr lang="en-US" b="1" dirty="0">
                          <a:latin typeface="Britannic Bold"/>
                        </a:rPr>
                        <a:t>HOT DOG</a:t>
                      </a:r>
                    </a:p>
                    <a:p>
                      <a:pPr lvl="0">
                        <a:buNone/>
                      </a:pPr>
                      <a:r>
                        <a:rPr lang="en-US" sz="1400" b="0" dirty="0">
                          <a:latin typeface="Britannic Bold"/>
                        </a:rPr>
                        <a:t>OR</a:t>
                      </a:r>
                    </a:p>
                    <a:p>
                      <a:pPr lvl="0">
                        <a:buNone/>
                      </a:pPr>
                      <a:r>
                        <a:rPr lang="en-US" sz="1800" b="1" dirty="0">
                          <a:latin typeface="Britannic Bold"/>
                        </a:rPr>
                        <a:t>QUORN DOG</a:t>
                      </a:r>
                    </a:p>
                    <a:p>
                      <a:pPr lvl="0">
                        <a:buNone/>
                      </a:pPr>
                      <a:r>
                        <a:rPr lang="en-US" sz="1400" b="0" dirty="0">
                          <a:latin typeface="Britannic Bold"/>
                        </a:rPr>
                        <a:t>WITH</a:t>
                      </a:r>
                    </a:p>
                    <a:p>
                      <a:pPr lvl="0">
                        <a:buNone/>
                      </a:pPr>
                      <a:r>
                        <a:rPr lang="en-US" sz="1600" b="1" dirty="0">
                          <a:latin typeface="Britannic Bold"/>
                        </a:rPr>
                        <a:t>FRIED ONIONS</a:t>
                      </a:r>
                    </a:p>
                    <a:p>
                      <a:pPr lvl="0">
                        <a:buNone/>
                      </a:pPr>
                      <a:r>
                        <a:rPr lang="en-US" sz="1800" b="1" dirty="0">
                          <a:latin typeface="Britannic Bold"/>
                        </a:rPr>
                        <a:t>SPICY WEDGES</a:t>
                      </a:r>
                    </a:p>
                  </a:txBody>
                  <a:tcPr>
                    <a:solidFill>
                      <a:schemeClr val="accent6">
                        <a:lumMod val="40000"/>
                        <a:lumOff val="60000"/>
                      </a:schemeClr>
                    </a:solidFill>
                  </a:tcPr>
                </a:tc>
                <a:tc>
                  <a:txBody>
                    <a:bodyPr/>
                    <a:lstStyle/>
                    <a:p>
                      <a:pPr lvl="0">
                        <a:buNone/>
                      </a:pPr>
                      <a:r>
                        <a:rPr lang="en-US" b="1" dirty="0">
                          <a:latin typeface="Britannic Bold"/>
                        </a:rPr>
                        <a:t>BBQ CHICKEN DRUM STICKS</a:t>
                      </a:r>
                    </a:p>
                    <a:p>
                      <a:pPr lvl="0">
                        <a:buNone/>
                      </a:pPr>
                      <a:r>
                        <a:rPr lang="en-US" sz="1400" b="0" dirty="0">
                          <a:latin typeface="Britannic Bold"/>
                        </a:rPr>
                        <a:t>WITH</a:t>
                      </a:r>
                    </a:p>
                    <a:p>
                      <a:pPr lvl="0">
                        <a:buNone/>
                      </a:pPr>
                      <a:r>
                        <a:rPr lang="en-US" sz="1600" b="1" dirty="0">
                          <a:latin typeface="Britannic Bold"/>
                        </a:rPr>
                        <a:t>BBQ BEANS</a:t>
                      </a:r>
                    </a:p>
                    <a:p>
                      <a:pPr lvl="0">
                        <a:buNone/>
                      </a:pPr>
                      <a:r>
                        <a:rPr lang="en-US" sz="1600" b="1" dirty="0">
                          <a:latin typeface="Britannic Bold"/>
                        </a:rPr>
                        <a:t>CORN ON THE COB</a:t>
                      </a:r>
                    </a:p>
                    <a:p>
                      <a:pPr lvl="0">
                        <a:buNone/>
                      </a:pPr>
                      <a:r>
                        <a:rPr lang="en-US" sz="1800" b="1" dirty="0">
                          <a:latin typeface="Britannic Bold"/>
                        </a:rPr>
                        <a:t>CURLY FRIES</a:t>
                      </a:r>
                    </a:p>
                  </a:txBody>
                  <a:tcPr>
                    <a:solidFill>
                      <a:schemeClr val="accent6">
                        <a:lumMod val="40000"/>
                        <a:lumOff val="60000"/>
                      </a:schemeClr>
                    </a:solidFill>
                  </a:tcPr>
                </a:tc>
                <a:tc>
                  <a:txBody>
                    <a:bodyPr/>
                    <a:lstStyle/>
                    <a:p>
                      <a:pPr lvl="0">
                        <a:buNone/>
                      </a:pPr>
                      <a:r>
                        <a:rPr lang="en-US" b="1" dirty="0">
                          <a:latin typeface="Britannic Bold"/>
                        </a:rPr>
                        <a:t>BATTERED FISH</a:t>
                      </a:r>
                    </a:p>
                    <a:p>
                      <a:pPr lvl="0">
                        <a:buNone/>
                      </a:pPr>
                      <a:r>
                        <a:rPr lang="en-US" b="1" dirty="0">
                          <a:latin typeface="Britannic Bold"/>
                        </a:rPr>
                        <a:t>CHIPS</a:t>
                      </a:r>
                    </a:p>
                    <a:p>
                      <a:pPr lvl="0">
                        <a:buNone/>
                      </a:pPr>
                      <a:r>
                        <a:rPr lang="en-US" b="1" dirty="0">
                          <a:latin typeface="Britannic Bold"/>
                        </a:rPr>
                        <a:t>&amp;</a:t>
                      </a:r>
                    </a:p>
                    <a:p>
                      <a:pPr lvl="0">
                        <a:buNone/>
                      </a:pPr>
                      <a:r>
                        <a:rPr lang="en-US" sz="1600" b="1" dirty="0">
                          <a:latin typeface="Britannic Bold"/>
                        </a:rPr>
                        <a:t>PEAS</a:t>
                      </a:r>
                    </a:p>
                  </a:txBody>
                  <a:tcPr>
                    <a:solidFill>
                      <a:schemeClr val="accent6">
                        <a:lumMod val="40000"/>
                        <a:lumOff val="60000"/>
                      </a:schemeClr>
                    </a:solidFill>
                  </a:tcPr>
                </a:tc>
                <a:extLst>
                  <a:ext uri="{0D108BD9-81ED-4DB2-BD59-A6C34878D82A}">
                    <a16:rowId xmlns:a16="http://schemas.microsoft.com/office/drawing/2014/main" val="4028519824"/>
                  </a:ext>
                </a:extLst>
              </a:tr>
              <a:tr h="370838">
                <a:tc>
                  <a:txBody>
                    <a:bodyPr/>
                    <a:lstStyle/>
                    <a:p>
                      <a:pPr lvl="0">
                        <a:buNone/>
                      </a:pPr>
                      <a:r>
                        <a:rPr lang="en-US" b="1" dirty="0">
                          <a:latin typeface="Britannic Bold"/>
                        </a:rPr>
                        <a:t>VANILLA ICE CREAM</a:t>
                      </a:r>
                    </a:p>
                  </a:txBody>
                  <a:tcPr>
                    <a:solidFill>
                      <a:schemeClr val="accent6">
                        <a:lumMod val="20000"/>
                        <a:lumOff val="80000"/>
                      </a:schemeClr>
                    </a:solidFill>
                  </a:tcPr>
                </a:tc>
                <a:tc>
                  <a:txBody>
                    <a:bodyPr/>
                    <a:lstStyle/>
                    <a:p>
                      <a:pPr lvl="0">
                        <a:buNone/>
                      </a:pPr>
                      <a:r>
                        <a:rPr lang="en-US" b="1" dirty="0">
                          <a:latin typeface="Britannic Bold"/>
                        </a:rPr>
                        <a:t>CHOCOLATE CHIP MUFFIN</a:t>
                      </a:r>
                    </a:p>
                  </a:txBody>
                  <a:tcPr>
                    <a:solidFill>
                      <a:schemeClr val="accent6">
                        <a:lumMod val="20000"/>
                        <a:lumOff val="80000"/>
                      </a:schemeClr>
                    </a:solidFill>
                  </a:tcPr>
                </a:tc>
                <a:tc>
                  <a:txBody>
                    <a:bodyPr/>
                    <a:lstStyle/>
                    <a:p>
                      <a:pPr lvl="0">
                        <a:buNone/>
                      </a:pPr>
                      <a:r>
                        <a:rPr lang="en-US" b="1" dirty="0">
                          <a:latin typeface="Britannic Bold"/>
                        </a:rPr>
                        <a:t>FLAPJACK</a:t>
                      </a:r>
                    </a:p>
                  </a:txBody>
                  <a:tcPr>
                    <a:solidFill>
                      <a:schemeClr val="accent6">
                        <a:lumMod val="20000"/>
                        <a:lumOff val="80000"/>
                      </a:schemeClr>
                    </a:solidFill>
                  </a:tcPr>
                </a:tc>
                <a:tc>
                  <a:txBody>
                    <a:bodyPr/>
                    <a:lstStyle/>
                    <a:p>
                      <a:pPr lvl="0">
                        <a:buNone/>
                      </a:pPr>
                      <a:r>
                        <a:rPr lang="en-US" b="1" dirty="0">
                          <a:latin typeface="Britannic Bold"/>
                        </a:rPr>
                        <a:t>STRAWBERRY MUFFINS</a:t>
                      </a:r>
                      <a:endParaRPr lang="en-US">
                        <a:latin typeface="Britannic Bold"/>
                      </a:endParaRPr>
                    </a:p>
                  </a:txBody>
                  <a:tcPr>
                    <a:solidFill>
                      <a:schemeClr val="accent6">
                        <a:lumMod val="20000"/>
                        <a:lumOff val="80000"/>
                      </a:schemeClr>
                    </a:solidFill>
                  </a:tcPr>
                </a:tc>
                <a:tc>
                  <a:txBody>
                    <a:bodyPr/>
                    <a:lstStyle/>
                    <a:p>
                      <a:pPr lvl="0">
                        <a:buNone/>
                      </a:pPr>
                      <a:r>
                        <a:rPr lang="en-US" dirty="0">
                          <a:latin typeface="Britannic Bold"/>
                        </a:rPr>
                        <a:t>ICE CREAM VAN</a:t>
                      </a:r>
                    </a:p>
                  </a:txBody>
                  <a:tcPr>
                    <a:solidFill>
                      <a:schemeClr val="accent6">
                        <a:lumMod val="20000"/>
                        <a:lumOff val="80000"/>
                      </a:schemeClr>
                    </a:solidFill>
                  </a:tcPr>
                </a:tc>
                <a:extLst>
                  <a:ext uri="{0D108BD9-81ED-4DB2-BD59-A6C34878D82A}">
                    <a16:rowId xmlns:a16="http://schemas.microsoft.com/office/drawing/2014/main" val="1462919561"/>
                  </a:ext>
                </a:extLst>
              </a:tr>
            </a:tbl>
          </a:graphicData>
        </a:graphic>
      </p:graphicFrame>
      <p:sp>
        <p:nvSpPr>
          <p:cNvPr id="2" name="TextBox 1">
            <a:extLst>
              <a:ext uri="{FF2B5EF4-FFF2-40B4-BE49-F238E27FC236}">
                <a16:creationId xmlns:a16="http://schemas.microsoft.com/office/drawing/2014/main" id="{4956F034-0F01-47D5-A74E-C91FE38452C1}"/>
              </a:ext>
            </a:extLst>
          </p:cNvPr>
          <p:cNvSpPr txBox="1"/>
          <p:nvPr/>
        </p:nvSpPr>
        <p:spPr>
          <a:xfrm>
            <a:off x="4567825" y="174946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5" name="Rectangle: Rounded Corners 4">
            <a:extLst>
              <a:ext uri="{FF2B5EF4-FFF2-40B4-BE49-F238E27FC236}">
                <a16:creationId xmlns:a16="http://schemas.microsoft.com/office/drawing/2014/main" id="{9BCDBA9C-D83E-4763-82BB-9413CD80A3E9}"/>
              </a:ext>
            </a:extLst>
          </p:cNvPr>
          <p:cNvSpPr/>
          <p:nvPr/>
        </p:nvSpPr>
        <p:spPr>
          <a:xfrm>
            <a:off x="1470633" y="1089633"/>
            <a:ext cx="9175314" cy="918575"/>
          </a:xfrm>
          <a:prstGeom prst="round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a:cs typeface="Courier New"/>
              </a:rPr>
              <a:t>EACH MORNING WE WILL SERVE A</a:t>
            </a:r>
            <a:r>
              <a:rPr lang="en-US" b="1" dirty="0">
                <a:latin typeface="Trade Gothic Next Cond Hv"/>
              </a:rPr>
              <a:t> </a:t>
            </a:r>
          </a:p>
          <a:p>
            <a:pPr algn="ctr"/>
            <a:r>
              <a:rPr lang="en-US" sz="2000" b="1" dirty="0">
                <a:solidFill>
                  <a:schemeClr val="tx1"/>
                </a:solidFill>
                <a:latin typeface="Britannic Bold"/>
              </a:rPr>
              <a:t>FRESH MADE COOKIE AND DRINK</a:t>
            </a:r>
          </a:p>
        </p:txBody>
      </p:sp>
    </p:spTree>
    <p:extLst>
      <p:ext uri="{BB962C8B-B14F-4D97-AF65-F5344CB8AC3E}">
        <p14:creationId xmlns:p14="http://schemas.microsoft.com/office/powerpoint/2010/main" val="329006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Groups</a:t>
            </a:r>
          </a:p>
        </p:txBody>
      </p:sp>
      <p:cxnSp>
        <p:nvCxnSpPr>
          <p:cNvPr id="6" name="Straight Connector 5"/>
          <p:cNvCxnSpPr/>
          <p:nvPr/>
        </p:nvCxnSpPr>
        <p:spPr>
          <a:xfrm flipV="1">
            <a:off x="4396636" y="1289809"/>
            <a:ext cx="3382026" cy="2505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6DD78C6-E8C5-4055-BB8B-DF1B56523460}"/>
              </a:ext>
            </a:extLst>
          </p:cNvPr>
          <p:cNvPicPr>
            <a:picLocks noChangeAspect="1"/>
          </p:cNvPicPr>
          <p:nvPr/>
        </p:nvPicPr>
        <p:blipFill>
          <a:blip r:embed="rId3"/>
          <a:stretch>
            <a:fillRect/>
          </a:stretch>
        </p:blipFill>
        <p:spPr>
          <a:xfrm>
            <a:off x="590867" y="1039702"/>
            <a:ext cx="2694744" cy="2785324"/>
          </a:xfrm>
          <a:prstGeom prst="rect">
            <a:avLst/>
          </a:prstGeom>
        </p:spPr>
      </p:pic>
      <p:pic>
        <p:nvPicPr>
          <p:cNvPr id="4" name="Picture 3">
            <a:extLst>
              <a:ext uri="{FF2B5EF4-FFF2-40B4-BE49-F238E27FC236}">
                <a16:creationId xmlns:a16="http://schemas.microsoft.com/office/drawing/2014/main" id="{6AF7BCE2-6594-4282-B6BE-666C112D104C}"/>
              </a:ext>
            </a:extLst>
          </p:cNvPr>
          <p:cNvPicPr>
            <a:picLocks noChangeAspect="1"/>
          </p:cNvPicPr>
          <p:nvPr/>
        </p:nvPicPr>
        <p:blipFill>
          <a:blip r:embed="rId4"/>
          <a:stretch>
            <a:fillRect/>
          </a:stretch>
        </p:blipFill>
        <p:spPr>
          <a:xfrm>
            <a:off x="3423926" y="3474710"/>
            <a:ext cx="3835582" cy="3094251"/>
          </a:xfrm>
          <a:prstGeom prst="rect">
            <a:avLst/>
          </a:prstGeom>
        </p:spPr>
      </p:pic>
      <p:pic>
        <p:nvPicPr>
          <p:cNvPr id="1026" name="Picture 2" descr="Care Plus Group - Home | Facebook">
            <a:extLst>
              <a:ext uri="{FF2B5EF4-FFF2-40B4-BE49-F238E27FC236}">
                <a16:creationId xmlns:a16="http://schemas.microsoft.com/office/drawing/2014/main" id="{6540E2F2-E0AF-45AE-96DB-33A67E80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4601" y="1314861"/>
            <a:ext cx="3290670" cy="285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Monday Ice breaker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6F7B44D-182A-43D1-A4B3-D9C2E6F3E07C}"/>
              </a:ext>
            </a:extLst>
          </p:cNvPr>
          <p:cNvPicPr>
            <a:picLocks noChangeAspect="1"/>
          </p:cNvPicPr>
          <p:nvPr/>
        </p:nvPicPr>
        <p:blipFill>
          <a:blip r:embed="rId3"/>
          <a:stretch>
            <a:fillRect/>
          </a:stretch>
        </p:blipFill>
        <p:spPr>
          <a:xfrm>
            <a:off x="5933010" y="1510018"/>
            <a:ext cx="5576555" cy="2300928"/>
          </a:xfrm>
          <a:prstGeom prst="rect">
            <a:avLst/>
          </a:prstGeom>
        </p:spPr>
      </p:pic>
      <p:graphicFrame>
        <p:nvGraphicFramePr>
          <p:cNvPr id="4" name="Table 5">
            <a:extLst>
              <a:ext uri="{FF2B5EF4-FFF2-40B4-BE49-F238E27FC236}">
                <a16:creationId xmlns:a16="http://schemas.microsoft.com/office/drawing/2014/main" id="{4725CC0A-06A4-41C0-8822-9EADEFDBF1B0}"/>
              </a:ext>
            </a:extLst>
          </p:cNvPr>
          <p:cNvGraphicFramePr>
            <a:graphicFrameLocks noGrp="1"/>
          </p:cNvGraphicFramePr>
          <p:nvPr>
            <p:extLst>
              <p:ext uri="{D42A27DB-BD31-4B8C-83A1-F6EECF244321}">
                <p14:modId xmlns:p14="http://schemas.microsoft.com/office/powerpoint/2010/main" val="1936902890"/>
              </p:ext>
            </p:extLst>
          </p:nvPr>
        </p:nvGraphicFramePr>
        <p:xfrm>
          <a:off x="682436" y="1510018"/>
          <a:ext cx="5810643" cy="1694654"/>
        </p:xfrm>
        <a:graphic>
          <a:graphicData uri="http://schemas.openxmlformats.org/drawingml/2006/table">
            <a:tbl>
              <a:tblPr firstRow="1" bandRow="1">
                <a:tableStyleId>{5C22544A-7EE6-4342-B048-85BDC9FD1C3A}</a:tableStyleId>
              </a:tblPr>
              <a:tblGrid>
                <a:gridCol w="1936881">
                  <a:extLst>
                    <a:ext uri="{9D8B030D-6E8A-4147-A177-3AD203B41FA5}">
                      <a16:colId xmlns:a16="http://schemas.microsoft.com/office/drawing/2014/main" val="3377880757"/>
                    </a:ext>
                  </a:extLst>
                </a:gridCol>
                <a:gridCol w="1936881">
                  <a:extLst>
                    <a:ext uri="{9D8B030D-6E8A-4147-A177-3AD203B41FA5}">
                      <a16:colId xmlns:a16="http://schemas.microsoft.com/office/drawing/2014/main" val="1673076798"/>
                    </a:ext>
                  </a:extLst>
                </a:gridCol>
                <a:gridCol w="1936881">
                  <a:extLst>
                    <a:ext uri="{9D8B030D-6E8A-4147-A177-3AD203B41FA5}">
                      <a16:colId xmlns:a16="http://schemas.microsoft.com/office/drawing/2014/main" val="2876175488"/>
                    </a:ext>
                  </a:extLst>
                </a:gridCol>
              </a:tblGrid>
              <a:tr h="847327">
                <a:tc>
                  <a:txBody>
                    <a:bodyPr/>
                    <a:lstStyle/>
                    <a:p>
                      <a:pPr algn="ctr"/>
                      <a:r>
                        <a:rPr lang="en-GB" sz="2400" dirty="0"/>
                        <a:t>Tronox</a:t>
                      </a:r>
                    </a:p>
                  </a:txBody>
                  <a:tcPr>
                    <a:solidFill>
                      <a:srgbClr val="92D050"/>
                    </a:solidFill>
                  </a:tcPr>
                </a:tc>
                <a:tc>
                  <a:txBody>
                    <a:bodyPr/>
                    <a:lstStyle/>
                    <a:p>
                      <a:pPr algn="ctr"/>
                      <a:r>
                        <a:rPr lang="en-GB" sz="2400" dirty="0"/>
                        <a:t>Care Plus</a:t>
                      </a:r>
                    </a:p>
                  </a:txBody>
                  <a:tcPr>
                    <a:solidFill>
                      <a:srgbClr val="9933FF"/>
                    </a:solidFill>
                  </a:tcPr>
                </a:tc>
                <a:tc>
                  <a:txBody>
                    <a:bodyPr/>
                    <a:lstStyle/>
                    <a:p>
                      <a:pPr algn="ctr"/>
                      <a:r>
                        <a:rPr lang="en-GB" sz="2400" dirty="0"/>
                        <a:t>Phillips 66</a:t>
                      </a:r>
                    </a:p>
                  </a:txBody>
                  <a:tcPr>
                    <a:solidFill>
                      <a:srgbClr val="FF0000"/>
                    </a:solidFill>
                  </a:tcPr>
                </a:tc>
                <a:extLst>
                  <a:ext uri="{0D108BD9-81ED-4DB2-BD59-A6C34878D82A}">
                    <a16:rowId xmlns:a16="http://schemas.microsoft.com/office/drawing/2014/main" val="4151303278"/>
                  </a:ext>
                </a:extLst>
              </a:tr>
              <a:tr h="847327">
                <a:tc>
                  <a:txBody>
                    <a:bodyPr/>
                    <a:lstStyle/>
                    <a:p>
                      <a:pPr algn="ctr"/>
                      <a:r>
                        <a:rPr lang="en-GB" sz="2400" dirty="0" smtClean="0"/>
                        <a:t>2 x Staff</a:t>
                      </a:r>
                      <a:endParaRPr lang="en-GB" sz="2400" dirty="0"/>
                    </a:p>
                  </a:txBody>
                  <a:tcPr>
                    <a:solidFill>
                      <a:srgbClr val="92D050"/>
                    </a:solidFill>
                  </a:tcPr>
                </a:tc>
                <a:tc>
                  <a:txBody>
                    <a:bodyPr/>
                    <a:lstStyle/>
                    <a:p>
                      <a:pPr algn="ctr"/>
                      <a:endParaRPr lang="en-GB" sz="2400" dirty="0"/>
                    </a:p>
                  </a:txBody>
                  <a:tcPr>
                    <a:solidFill>
                      <a:srgbClr val="9933FF"/>
                    </a:solidFill>
                  </a:tcPr>
                </a:tc>
                <a:tc>
                  <a:txBody>
                    <a:bodyPr/>
                    <a:lstStyle/>
                    <a:p>
                      <a:pPr algn="ctr"/>
                      <a:endParaRPr lang="en-GB" sz="2400" dirty="0"/>
                    </a:p>
                  </a:txBody>
                  <a:tcPr>
                    <a:solidFill>
                      <a:srgbClr val="FF0000"/>
                    </a:solidFill>
                  </a:tcPr>
                </a:tc>
                <a:extLst>
                  <a:ext uri="{0D108BD9-81ED-4DB2-BD59-A6C34878D82A}">
                    <a16:rowId xmlns:a16="http://schemas.microsoft.com/office/drawing/2014/main" val="3587612807"/>
                  </a:ext>
                </a:extLst>
              </a:tr>
            </a:tbl>
          </a:graphicData>
        </a:graphic>
      </p:graphicFrame>
      <p:pic>
        <p:nvPicPr>
          <p:cNvPr id="6" name="Picture 5">
            <a:extLst>
              <a:ext uri="{FF2B5EF4-FFF2-40B4-BE49-F238E27FC236}">
                <a16:creationId xmlns:a16="http://schemas.microsoft.com/office/drawing/2014/main" id="{7FEBF8D4-7587-4DF8-92BF-B6992D57B4AD}"/>
              </a:ext>
            </a:extLst>
          </p:cNvPr>
          <p:cNvPicPr>
            <a:picLocks noChangeAspect="1"/>
          </p:cNvPicPr>
          <p:nvPr/>
        </p:nvPicPr>
        <p:blipFill>
          <a:blip r:embed="rId4"/>
          <a:stretch>
            <a:fillRect/>
          </a:stretch>
        </p:blipFill>
        <p:spPr>
          <a:xfrm>
            <a:off x="2339236" y="3653329"/>
            <a:ext cx="2057400" cy="2219325"/>
          </a:xfrm>
          <a:prstGeom prst="rect">
            <a:avLst/>
          </a:prstGeom>
        </p:spPr>
      </p:pic>
      <p:sp>
        <p:nvSpPr>
          <p:cNvPr id="7" name="TextBox 6">
            <a:extLst>
              <a:ext uri="{FF2B5EF4-FFF2-40B4-BE49-F238E27FC236}">
                <a16:creationId xmlns:a16="http://schemas.microsoft.com/office/drawing/2014/main" id="{C91F5705-4D27-46F6-815D-BFADDB8B8D28}"/>
              </a:ext>
            </a:extLst>
          </p:cNvPr>
          <p:cNvSpPr txBox="1"/>
          <p:nvPr/>
        </p:nvSpPr>
        <p:spPr>
          <a:xfrm>
            <a:off x="4706224" y="3653329"/>
            <a:ext cx="3766657" cy="2062103"/>
          </a:xfrm>
          <a:prstGeom prst="rect">
            <a:avLst/>
          </a:prstGeom>
          <a:solidFill>
            <a:srgbClr val="FFFF00"/>
          </a:solidFill>
        </p:spPr>
        <p:txBody>
          <a:bodyPr wrap="square" rtlCol="0">
            <a:spAutoFit/>
          </a:bodyPr>
          <a:lstStyle/>
          <a:p>
            <a:r>
              <a:rPr lang="en-GB" sz="3200" dirty="0"/>
              <a:t>Fastest Team to get into size order, tallest to smallest!</a:t>
            </a:r>
          </a:p>
          <a:p>
            <a:r>
              <a:rPr lang="en-GB" sz="3200" dirty="0"/>
              <a:t>On your marks!</a:t>
            </a:r>
          </a:p>
        </p:txBody>
      </p:sp>
    </p:spTree>
    <p:extLst>
      <p:ext uri="{BB962C8B-B14F-4D97-AF65-F5344CB8AC3E}">
        <p14:creationId xmlns:p14="http://schemas.microsoft.com/office/powerpoint/2010/main" val="256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Monday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7884ACA9-1356-0149-9329-D531D7F3C25B}"/>
              </a:ext>
            </a:extLst>
          </p:cNvPr>
          <p:cNvGraphicFramePr>
            <a:graphicFrameLocks noGrp="1"/>
          </p:cNvGraphicFramePr>
          <p:nvPr>
            <p:extLst>
              <p:ext uri="{D42A27DB-BD31-4B8C-83A1-F6EECF244321}">
                <p14:modId xmlns:p14="http://schemas.microsoft.com/office/powerpoint/2010/main" val="4196349256"/>
              </p:ext>
            </p:extLst>
          </p:nvPr>
        </p:nvGraphicFramePr>
        <p:xfrm>
          <a:off x="1975532" y="1536539"/>
          <a:ext cx="7569815" cy="4860499"/>
        </p:xfrm>
        <a:graphic>
          <a:graphicData uri="http://schemas.openxmlformats.org/drawingml/2006/table">
            <a:tbl>
              <a:tblPr/>
              <a:tblGrid>
                <a:gridCol w="2615027">
                  <a:extLst>
                    <a:ext uri="{9D8B030D-6E8A-4147-A177-3AD203B41FA5}">
                      <a16:colId xmlns:a16="http://schemas.microsoft.com/office/drawing/2014/main" val="3408939330"/>
                    </a:ext>
                  </a:extLst>
                </a:gridCol>
                <a:gridCol w="1513963">
                  <a:extLst>
                    <a:ext uri="{9D8B030D-6E8A-4147-A177-3AD203B41FA5}">
                      <a16:colId xmlns:a16="http://schemas.microsoft.com/office/drawing/2014/main" val="4044971201"/>
                    </a:ext>
                  </a:extLst>
                </a:gridCol>
                <a:gridCol w="1513963">
                  <a:extLst>
                    <a:ext uri="{9D8B030D-6E8A-4147-A177-3AD203B41FA5}">
                      <a16:colId xmlns:a16="http://schemas.microsoft.com/office/drawing/2014/main" val="2107591518"/>
                    </a:ext>
                  </a:extLst>
                </a:gridCol>
                <a:gridCol w="1926862">
                  <a:extLst>
                    <a:ext uri="{9D8B030D-6E8A-4147-A177-3AD203B41FA5}">
                      <a16:colId xmlns:a16="http://schemas.microsoft.com/office/drawing/2014/main" val="3405834558"/>
                    </a:ext>
                  </a:extLst>
                </a:gridCol>
              </a:tblGrid>
              <a:tr h="407253">
                <a:tc>
                  <a:txBody>
                    <a:bodyPr/>
                    <a:lstStyle/>
                    <a:p>
                      <a:pPr algn="l" fontAlgn="b"/>
                      <a:r>
                        <a:rPr lang="en-GB" sz="2000" b="0" i="0" u="none" strike="noStrike" dirty="0">
                          <a:solidFill>
                            <a:srgbClr val="000000"/>
                          </a:solidFill>
                          <a:effectLst/>
                          <a:latin typeface="Calibri" panose="020F0502020204030204" pitchFamily="34" charset="0"/>
                        </a:rPr>
                        <a:t>Monday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b"/>
                      <a:r>
                        <a:rPr lang="en-GB" sz="1200" b="0" i="0" u="none" strike="noStrike" dirty="0">
                          <a:solidFill>
                            <a:srgbClr val="000000"/>
                          </a:solidFill>
                          <a:effectLst/>
                          <a:latin typeface="Calibri" panose="020F0502020204030204" pitchFamily="34" charset="0"/>
                        </a:rPr>
                        <a:t>Groups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07141"/>
                  </a:ext>
                </a:extLst>
              </a:tr>
              <a:tr h="407253">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Tronox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rPr>
                        <a:t>Care Plus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1" i="0" u="none" strike="noStrike" dirty="0">
                          <a:solidFill>
                            <a:srgbClr val="000000"/>
                          </a:solidFill>
                          <a:effectLst/>
                          <a:latin typeface="Calibri" panose="020F0502020204030204" pitchFamily="34" charset="0"/>
                        </a:rPr>
                        <a:t>Phillips 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8989181"/>
                  </a:ext>
                </a:extLst>
              </a:tr>
              <a:tr h="311931">
                <a:tc>
                  <a:txBody>
                    <a:bodyPr/>
                    <a:lstStyle/>
                    <a:p>
                      <a:pPr algn="l" fontAlgn="b"/>
                      <a:r>
                        <a:rPr lang="en-GB" sz="1200" b="0" i="0" u="none" strike="noStrike" dirty="0">
                          <a:solidFill>
                            <a:srgbClr val="000000"/>
                          </a:solidFill>
                          <a:effectLst/>
                          <a:latin typeface="Calibri" panose="020F0502020204030204" pitchFamily="34" charset="0"/>
                        </a:rPr>
                        <a:t>Rise &amp; Shine 9.30-10.00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21683"/>
                  </a:ext>
                </a:extLst>
              </a:tr>
              <a:tr h="749346">
                <a:tc>
                  <a:txBody>
                    <a:bodyPr/>
                    <a:lstStyle/>
                    <a:p>
                      <a:pPr algn="l" fontAlgn="b"/>
                      <a:r>
                        <a:rPr lang="en-GB" sz="1200" b="0" i="0" u="none" strike="noStrike" dirty="0">
                          <a:solidFill>
                            <a:srgbClr val="000000"/>
                          </a:solidFill>
                          <a:effectLst/>
                          <a:latin typeface="Calibri" panose="020F0502020204030204" pitchFamily="34" charset="0"/>
                        </a:rPr>
                        <a:t>Activity 1</a:t>
                      </a:r>
                    </a:p>
                    <a:p>
                      <a:pPr algn="l" fontAlgn="b"/>
                      <a:r>
                        <a:rPr lang="en-GB" sz="1200" b="0" i="0" u="none" strike="noStrike" dirty="0">
                          <a:solidFill>
                            <a:srgbClr val="000000"/>
                          </a:solidFill>
                          <a:effectLst/>
                          <a:latin typeface="Calibri" panose="020F0502020204030204" pitchFamily="34" charset="0"/>
                        </a:rPr>
                        <a:t> 10.00-11.00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Gameshow </a:t>
                      </a:r>
                    </a:p>
                    <a:p>
                      <a:pPr algn="ctr" fontAlgn="b"/>
                      <a:r>
                        <a:rPr lang="en-GB" sz="1400" b="0" i="0" u="none" strike="noStrike" dirty="0">
                          <a:solidFill>
                            <a:srgbClr val="000000"/>
                          </a:solidFill>
                          <a:effectLst/>
                          <a:latin typeface="Calibri" panose="020F0502020204030204" pitchFamily="34" charset="0"/>
                        </a:rPr>
                        <a:t>Skills Hub</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Egg Drop</a:t>
                      </a:r>
                    </a:p>
                    <a:p>
                      <a:pPr algn="ctr" fontAlgn="b"/>
                      <a:r>
                        <a:rPr lang="en-GB" sz="1400" b="0" i="0" u="none" strike="noStrike" dirty="0">
                          <a:solidFill>
                            <a:srgbClr val="000000"/>
                          </a:solidFill>
                          <a:effectLst/>
                          <a:latin typeface="Calibri" panose="020F0502020204030204" pitchFamily="34" charset="0"/>
                        </a:rPr>
                        <a:t> F03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Mission Control</a:t>
                      </a:r>
                    </a:p>
                    <a:p>
                      <a:pPr algn="ctr" fontAlgn="b"/>
                      <a:r>
                        <a:rPr lang="en-GB" sz="1400" b="0" i="0" u="none" strike="noStrike" dirty="0">
                          <a:solidFill>
                            <a:srgbClr val="000000"/>
                          </a:solidFill>
                          <a:effectLst/>
                          <a:latin typeface="Calibri" panose="020F0502020204030204" pitchFamily="34" charset="0"/>
                        </a:rPr>
                        <a:t> 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4741081"/>
                  </a:ext>
                </a:extLst>
              </a:tr>
              <a:tr h="371736">
                <a:tc>
                  <a:txBody>
                    <a:bodyPr/>
                    <a:lstStyle/>
                    <a:p>
                      <a:pPr algn="l" fontAlgn="b"/>
                      <a:r>
                        <a:rPr lang="en-GB" sz="1200" b="0" i="0" u="none" strike="noStrike" dirty="0">
                          <a:solidFill>
                            <a:srgbClr val="000000"/>
                          </a:solidFill>
                          <a:effectLst/>
                          <a:latin typeface="Calibri" panose="020F0502020204030204" pitchFamily="34" charset="0"/>
                        </a:rPr>
                        <a:t>Break 11.00-11.15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4102175"/>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2</a:t>
                      </a:r>
                    </a:p>
                    <a:p>
                      <a:pPr algn="l" fontAlgn="b"/>
                      <a:r>
                        <a:rPr lang="en-GB" sz="1200" b="0" i="0" u="none" strike="noStrike" dirty="0">
                          <a:solidFill>
                            <a:srgbClr val="000000"/>
                          </a:solidFill>
                          <a:effectLst/>
                          <a:latin typeface="Calibri" panose="020F0502020204030204" pitchFamily="34" charset="0"/>
                        </a:rPr>
                        <a:t>11.15-12.15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Mission Control</a:t>
                      </a:r>
                    </a:p>
                    <a:p>
                      <a:pPr algn="ctr" fontAlgn="b"/>
                      <a:r>
                        <a:rPr lang="en-GB" sz="1400" b="0" i="0" u="none" strike="noStrike" dirty="0">
                          <a:solidFill>
                            <a:srgbClr val="000000"/>
                          </a:solidFill>
                          <a:effectLst/>
                          <a:latin typeface="Calibri" panose="020F0502020204030204" pitchFamily="34" charset="0"/>
                        </a:rPr>
                        <a:t> 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Gameshow </a:t>
                      </a:r>
                    </a:p>
                    <a:p>
                      <a:pPr algn="ctr" fontAlgn="b"/>
                      <a:r>
                        <a:rPr lang="en-GB" sz="1400" b="0" i="0" u="none" strike="noStrike" dirty="0">
                          <a:solidFill>
                            <a:srgbClr val="000000"/>
                          </a:solidFill>
                          <a:effectLst/>
                          <a:latin typeface="Calibri" panose="020F0502020204030204" pitchFamily="34" charset="0"/>
                        </a:rPr>
                        <a:t>Skills Hub</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Egg Drop</a:t>
                      </a:r>
                    </a:p>
                    <a:p>
                      <a:pPr algn="ctr" fontAlgn="b"/>
                      <a:r>
                        <a:rPr lang="en-GB" sz="1400" b="0" i="0" u="none" strike="noStrike" dirty="0">
                          <a:solidFill>
                            <a:srgbClr val="000000"/>
                          </a:solidFill>
                          <a:effectLst/>
                          <a:latin typeface="Calibri" panose="020F0502020204030204" pitchFamily="34" charset="0"/>
                        </a:rPr>
                        <a:t> F03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456998"/>
                  </a:ext>
                </a:extLst>
              </a:tr>
              <a:tr h="318612">
                <a:tc>
                  <a:txBody>
                    <a:bodyPr/>
                    <a:lstStyle/>
                    <a:p>
                      <a:pPr algn="l" fontAlgn="b"/>
                      <a:r>
                        <a:rPr lang="en-GB" sz="1200" b="0" i="0" u="none" strike="noStrike" dirty="0">
                          <a:solidFill>
                            <a:srgbClr val="000000"/>
                          </a:solidFill>
                          <a:effectLst/>
                          <a:latin typeface="Calibri" panose="020F0502020204030204" pitchFamily="34" charset="0"/>
                        </a:rPr>
                        <a:t>Lunch 12.15-12.45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8367500"/>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3</a:t>
                      </a:r>
                    </a:p>
                    <a:p>
                      <a:pPr algn="l" fontAlgn="b"/>
                      <a:r>
                        <a:rPr lang="en-GB" sz="1200" b="0" i="0" u="none" strike="noStrike" dirty="0">
                          <a:solidFill>
                            <a:srgbClr val="000000"/>
                          </a:solidFill>
                          <a:effectLst/>
                          <a:latin typeface="Calibri" panose="020F0502020204030204" pitchFamily="34" charset="0"/>
                        </a:rPr>
                        <a:t>12.45-1.45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Egg Drop</a:t>
                      </a:r>
                    </a:p>
                    <a:p>
                      <a:pPr algn="ctr" fontAlgn="b"/>
                      <a:r>
                        <a:rPr lang="en-GB" sz="1400" b="0" i="0" u="none" strike="noStrike" dirty="0">
                          <a:solidFill>
                            <a:srgbClr val="000000"/>
                          </a:solidFill>
                          <a:effectLst/>
                          <a:latin typeface="Calibri" panose="020F0502020204030204" pitchFamily="34" charset="0"/>
                        </a:rPr>
                        <a:t> F03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Mission Control</a:t>
                      </a:r>
                    </a:p>
                    <a:p>
                      <a:pPr algn="ctr" fontAlgn="b"/>
                      <a:r>
                        <a:rPr lang="en-GB" sz="1400" b="0" i="0" u="none" strike="noStrike" dirty="0">
                          <a:solidFill>
                            <a:srgbClr val="000000"/>
                          </a:solidFill>
                          <a:effectLst/>
                          <a:latin typeface="Calibri" panose="020F0502020204030204" pitchFamily="34" charset="0"/>
                        </a:rPr>
                        <a:t> 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Gameshow </a:t>
                      </a:r>
                    </a:p>
                    <a:p>
                      <a:pPr algn="ctr" fontAlgn="b"/>
                      <a:r>
                        <a:rPr lang="en-GB" sz="1400" b="0" i="0" u="none" strike="noStrike" dirty="0">
                          <a:solidFill>
                            <a:srgbClr val="000000"/>
                          </a:solidFill>
                          <a:effectLst/>
                          <a:latin typeface="Calibri" panose="020F0502020204030204" pitchFamily="34" charset="0"/>
                        </a:rPr>
                        <a:t>Skills Hub</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72080074"/>
                  </a:ext>
                </a:extLst>
              </a:tr>
              <a:tr h="407253">
                <a:tc>
                  <a:txBody>
                    <a:bodyPr/>
                    <a:lstStyle/>
                    <a:p>
                      <a:pPr algn="l" fontAlgn="b"/>
                      <a:r>
                        <a:rPr lang="en-GB" sz="1200" b="0" i="0" u="none" strike="noStrike" dirty="0">
                          <a:solidFill>
                            <a:srgbClr val="000000"/>
                          </a:solidFill>
                          <a:effectLst/>
                          <a:latin typeface="Calibri" panose="020F0502020204030204" pitchFamily="34" charset="0"/>
                        </a:rPr>
                        <a:t>Fun &amp; Games</a:t>
                      </a:r>
                    </a:p>
                    <a:p>
                      <a:pPr algn="l" fontAlgn="b"/>
                      <a:r>
                        <a:rPr lang="en-GB" sz="1200" b="0" i="0" u="none" strike="noStrike" dirty="0">
                          <a:solidFill>
                            <a:srgbClr val="000000"/>
                          </a:solidFill>
                          <a:effectLst/>
                          <a:latin typeface="Calibri" panose="020F0502020204030204" pitchFamily="34" charset="0"/>
                        </a:rPr>
                        <a:t>13.45-14.25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071738"/>
                  </a:ext>
                </a:extLst>
              </a:tr>
              <a:tr h="407253">
                <a:tc>
                  <a:txBody>
                    <a:bodyPr/>
                    <a:lstStyle/>
                    <a:p>
                      <a:pPr algn="l" fontAlgn="b"/>
                      <a:r>
                        <a:rPr lang="en-GB" sz="1200" b="0" i="0" u="none" strike="noStrike" dirty="0">
                          <a:solidFill>
                            <a:srgbClr val="000000"/>
                          </a:solidFill>
                          <a:effectLst/>
                          <a:latin typeface="Calibri" panose="020F0502020204030204" pitchFamily="34" charset="0"/>
                        </a:rPr>
                        <a:t>Shout outs and send off 14.30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11522"/>
                  </a:ext>
                </a:extLst>
              </a:tr>
            </a:tbl>
          </a:graphicData>
        </a:graphic>
      </p:graphicFrame>
    </p:spTree>
    <p:extLst>
      <p:ext uri="{BB962C8B-B14F-4D97-AF65-F5344CB8AC3E}">
        <p14:creationId xmlns:p14="http://schemas.microsoft.com/office/powerpoint/2010/main" val="51220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Monday Fun and Games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1" y="1468074"/>
            <a:ext cx="1071274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Human Knot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You Need: 10 or more students, no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teams stand in circles, facing inward.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Tell everyone to reach their right arm towards the center and grab someone else's hand. Make sure no one grabs the hand of the person right next to them.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Next, have everyone reach their left arm in and grab someone else's hand. Again, make sure it's not the person right next to them.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Now, the fun begins! The students need to work together to untangle the human knot without letting go of any hands. The goal is to end up in a perfect circle again. They can go over or under each other's arms, or through legs if needed! Encourage them to do whatever they want, as long as they don't break the chain in the process.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Magic Cane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Teams are given a magic cane which they must lower to the ground, using just their index fingers. All participants must remain in contact with it at all times – what seems like a simple task, can become incredibly frustrating and funny for all involved.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Equipment Required: 1 thin, light-weight, bamboo cane per team </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Space Required: Hall or Quad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Split each group into two and line them up in two rows facing each other.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Ask participants to hold their arms out in front of them and  point their index fingers.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Lay the cane down on their fingers.  Get the group to adjust their finger heights until the cane is horizontal and everyone’s index fingers are in contact with the stick.</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Explain that the challenge is to lower the cane to the ground.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rule: Everybody’s index fingers must remain in contact with the cane at all times. Pinching or grabbing is not permitted – it must rest on top of fingers only.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Reiterate to the group that if anyone’s finger is caught not touching the cane, the challenge will be restarted.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Learning Outcomes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Problem Solving, Leadership Skills, Communication, Cooperation.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54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Tuesday Ice breaker</a:t>
            </a:r>
          </a:p>
        </p:txBody>
      </p:sp>
      <p:cxnSp>
        <p:nvCxnSpPr>
          <p:cNvPr id="6" name="Straight Connector 5"/>
          <p:cNvCxnSpPr/>
          <p:nvPr/>
        </p:nvCxnSpPr>
        <p:spPr>
          <a:xfrm flipV="1">
            <a:off x="4396636" y="1289809"/>
            <a:ext cx="3382026" cy="2505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548FFC5-E658-46B0-B8A1-422AEE2F9AD7}"/>
              </a:ext>
            </a:extLst>
          </p:cNvPr>
          <p:cNvPicPr>
            <a:picLocks noChangeAspect="1"/>
          </p:cNvPicPr>
          <p:nvPr/>
        </p:nvPicPr>
        <p:blipFill>
          <a:blip r:embed="rId3"/>
          <a:stretch>
            <a:fillRect/>
          </a:stretch>
        </p:blipFill>
        <p:spPr>
          <a:xfrm>
            <a:off x="6008093" y="1314861"/>
            <a:ext cx="5578323" cy="2298391"/>
          </a:xfrm>
          <a:prstGeom prst="rect">
            <a:avLst/>
          </a:prstGeom>
        </p:spPr>
      </p:pic>
      <p:graphicFrame>
        <p:nvGraphicFramePr>
          <p:cNvPr id="8" name="Table 5">
            <a:extLst>
              <a:ext uri="{FF2B5EF4-FFF2-40B4-BE49-F238E27FC236}">
                <a16:creationId xmlns:a16="http://schemas.microsoft.com/office/drawing/2014/main" id="{94EFDE99-81F9-4CC7-8E7C-4221C9DBAB7F}"/>
              </a:ext>
            </a:extLst>
          </p:cNvPr>
          <p:cNvGraphicFramePr>
            <a:graphicFrameLocks noGrp="1"/>
          </p:cNvGraphicFramePr>
          <p:nvPr>
            <p:extLst>
              <p:ext uri="{D42A27DB-BD31-4B8C-83A1-F6EECF244321}">
                <p14:modId xmlns:p14="http://schemas.microsoft.com/office/powerpoint/2010/main" val="1987599133"/>
              </p:ext>
            </p:extLst>
          </p:nvPr>
        </p:nvGraphicFramePr>
        <p:xfrm>
          <a:off x="682436" y="1510018"/>
          <a:ext cx="5810643" cy="1694654"/>
        </p:xfrm>
        <a:graphic>
          <a:graphicData uri="http://schemas.openxmlformats.org/drawingml/2006/table">
            <a:tbl>
              <a:tblPr firstRow="1" bandRow="1">
                <a:tableStyleId>{5C22544A-7EE6-4342-B048-85BDC9FD1C3A}</a:tableStyleId>
              </a:tblPr>
              <a:tblGrid>
                <a:gridCol w="1936881">
                  <a:extLst>
                    <a:ext uri="{9D8B030D-6E8A-4147-A177-3AD203B41FA5}">
                      <a16:colId xmlns:a16="http://schemas.microsoft.com/office/drawing/2014/main" val="3377880757"/>
                    </a:ext>
                  </a:extLst>
                </a:gridCol>
                <a:gridCol w="1936881">
                  <a:extLst>
                    <a:ext uri="{9D8B030D-6E8A-4147-A177-3AD203B41FA5}">
                      <a16:colId xmlns:a16="http://schemas.microsoft.com/office/drawing/2014/main" val="1673076798"/>
                    </a:ext>
                  </a:extLst>
                </a:gridCol>
                <a:gridCol w="1936881">
                  <a:extLst>
                    <a:ext uri="{9D8B030D-6E8A-4147-A177-3AD203B41FA5}">
                      <a16:colId xmlns:a16="http://schemas.microsoft.com/office/drawing/2014/main" val="2876175488"/>
                    </a:ext>
                  </a:extLst>
                </a:gridCol>
              </a:tblGrid>
              <a:tr h="847327">
                <a:tc>
                  <a:txBody>
                    <a:bodyPr/>
                    <a:lstStyle/>
                    <a:p>
                      <a:pPr algn="ctr"/>
                      <a:r>
                        <a:rPr lang="en-GB" sz="2400" dirty="0"/>
                        <a:t>Tronox</a:t>
                      </a:r>
                    </a:p>
                  </a:txBody>
                  <a:tcPr>
                    <a:solidFill>
                      <a:srgbClr val="92D050"/>
                    </a:solidFill>
                  </a:tcPr>
                </a:tc>
                <a:tc>
                  <a:txBody>
                    <a:bodyPr/>
                    <a:lstStyle/>
                    <a:p>
                      <a:pPr algn="ctr"/>
                      <a:r>
                        <a:rPr lang="en-GB" sz="2400" dirty="0"/>
                        <a:t>Care Plus</a:t>
                      </a:r>
                    </a:p>
                  </a:txBody>
                  <a:tcPr>
                    <a:solidFill>
                      <a:srgbClr val="9933FF"/>
                    </a:solidFill>
                  </a:tcPr>
                </a:tc>
                <a:tc>
                  <a:txBody>
                    <a:bodyPr/>
                    <a:lstStyle/>
                    <a:p>
                      <a:pPr algn="ctr"/>
                      <a:r>
                        <a:rPr lang="en-GB" sz="2400" dirty="0"/>
                        <a:t>Phillips 66</a:t>
                      </a:r>
                    </a:p>
                  </a:txBody>
                  <a:tcPr>
                    <a:solidFill>
                      <a:srgbClr val="FF0000"/>
                    </a:solidFill>
                  </a:tcPr>
                </a:tc>
                <a:extLst>
                  <a:ext uri="{0D108BD9-81ED-4DB2-BD59-A6C34878D82A}">
                    <a16:rowId xmlns:a16="http://schemas.microsoft.com/office/drawing/2014/main" val="4151303278"/>
                  </a:ext>
                </a:extLst>
              </a:tr>
              <a:tr h="847327">
                <a:tc>
                  <a:txBody>
                    <a:bodyPr/>
                    <a:lstStyle/>
                    <a:p>
                      <a:pPr algn="ctr"/>
                      <a:r>
                        <a:rPr lang="en-GB" sz="2400" dirty="0" smtClean="0"/>
                        <a:t>2 x Staff</a:t>
                      </a:r>
                      <a:endParaRPr lang="en-GB" sz="2400" dirty="0"/>
                    </a:p>
                  </a:txBody>
                  <a:tcPr>
                    <a:solidFill>
                      <a:srgbClr val="92D050"/>
                    </a:solidFill>
                  </a:tcPr>
                </a:tc>
                <a:tc>
                  <a:txBody>
                    <a:bodyPr/>
                    <a:lstStyle/>
                    <a:p>
                      <a:pPr algn="ctr"/>
                      <a:endParaRPr lang="en-GB" sz="2400" dirty="0"/>
                    </a:p>
                  </a:txBody>
                  <a:tcPr>
                    <a:solidFill>
                      <a:srgbClr val="9933FF"/>
                    </a:solidFill>
                  </a:tcPr>
                </a:tc>
                <a:tc>
                  <a:txBody>
                    <a:bodyPr/>
                    <a:lstStyle/>
                    <a:p>
                      <a:pPr algn="ctr"/>
                      <a:endParaRPr lang="en-GB" sz="2400" dirty="0"/>
                    </a:p>
                  </a:txBody>
                  <a:tcPr>
                    <a:solidFill>
                      <a:srgbClr val="FF0000"/>
                    </a:solidFill>
                  </a:tcPr>
                </a:tc>
                <a:extLst>
                  <a:ext uri="{0D108BD9-81ED-4DB2-BD59-A6C34878D82A}">
                    <a16:rowId xmlns:a16="http://schemas.microsoft.com/office/drawing/2014/main" val="3587612807"/>
                  </a:ext>
                </a:extLst>
              </a:tr>
            </a:tbl>
          </a:graphicData>
        </a:graphic>
      </p:graphicFrame>
      <p:sp>
        <p:nvSpPr>
          <p:cNvPr id="9" name="TextBox 8">
            <a:extLst>
              <a:ext uri="{FF2B5EF4-FFF2-40B4-BE49-F238E27FC236}">
                <a16:creationId xmlns:a16="http://schemas.microsoft.com/office/drawing/2014/main" id="{1202BE94-0823-49A1-9954-D16B711B30A8}"/>
              </a:ext>
            </a:extLst>
          </p:cNvPr>
          <p:cNvSpPr txBox="1"/>
          <p:nvPr/>
        </p:nvSpPr>
        <p:spPr>
          <a:xfrm>
            <a:off x="4706224" y="3653329"/>
            <a:ext cx="3766657" cy="3046988"/>
          </a:xfrm>
          <a:prstGeom prst="rect">
            <a:avLst/>
          </a:prstGeom>
          <a:solidFill>
            <a:srgbClr val="FFFF00"/>
          </a:solidFill>
        </p:spPr>
        <p:txBody>
          <a:bodyPr wrap="square" rtlCol="0">
            <a:spAutoFit/>
          </a:bodyPr>
          <a:lstStyle/>
          <a:p>
            <a:r>
              <a:rPr lang="en-GB" sz="3200" dirty="0"/>
              <a:t>Fastest Team to get into alphabetical order, using the first letter of their first name!</a:t>
            </a:r>
          </a:p>
          <a:p>
            <a:r>
              <a:rPr lang="en-GB" sz="3200" dirty="0"/>
              <a:t>On your marks!</a:t>
            </a:r>
          </a:p>
        </p:txBody>
      </p:sp>
      <p:pic>
        <p:nvPicPr>
          <p:cNvPr id="10" name="Picture 9">
            <a:extLst>
              <a:ext uri="{FF2B5EF4-FFF2-40B4-BE49-F238E27FC236}">
                <a16:creationId xmlns:a16="http://schemas.microsoft.com/office/drawing/2014/main" id="{C619A58E-1F67-4A02-A79C-5AA01ADA1F59}"/>
              </a:ext>
            </a:extLst>
          </p:cNvPr>
          <p:cNvPicPr>
            <a:picLocks noChangeAspect="1"/>
          </p:cNvPicPr>
          <p:nvPr/>
        </p:nvPicPr>
        <p:blipFill>
          <a:blip r:embed="rId4"/>
          <a:stretch>
            <a:fillRect/>
          </a:stretch>
        </p:blipFill>
        <p:spPr>
          <a:xfrm>
            <a:off x="2339236" y="3653329"/>
            <a:ext cx="2057400" cy="2219325"/>
          </a:xfrm>
          <a:prstGeom prst="rect">
            <a:avLst/>
          </a:prstGeom>
        </p:spPr>
      </p:pic>
    </p:spTree>
    <p:extLst>
      <p:ext uri="{BB962C8B-B14F-4D97-AF65-F5344CB8AC3E}">
        <p14:creationId xmlns:p14="http://schemas.microsoft.com/office/powerpoint/2010/main" val="238624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75781" y="551145"/>
            <a:ext cx="11423737" cy="738664"/>
          </a:xfrm>
          <a:prstGeom prst="rect">
            <a:avLst/>
          </a:prstGeom>
          <a:noFill/>
        </p:spPr>
        <p:txBody>
          <a:bodyPr wrap="square" rtlCol="0">
            <a:spAutoFit/>
          </a:bodyPr>
          <a:lstStyle/>
          <a:p>
            <a:pPr algn="ctr"/>
            <a:r>
              <a:rPr lang="en-GB" sz="4200" dirty="0">
                <a:latin typeface="Arial Rounded MT Bold" panose="020F0704030504030204" pitchFamily="34" charset="0"/>
              </a:rPr>
              <a:t>Tuesday</a:t>
            </a:r>
          </a:p>
        </p:txBody>
      </p:sp>
      <p:cxnSp>
        <p:nvCxnSpPr>
          <p:cNvPr id="6" name="Straight Connector 5"/>
          <p:cNvCxnSpPr/>
          <p:nvPr/>
        </p:nvCxnSpPr>
        <p:spPr>
          <a:xfrm flipV="1">
            <a:off x="4396636" y="1289809"/>
            <a:ext cx="3382026" cy="25052"/>
          </a:xfrm>
          <a:prstGeom prst="line">
            <a:avLst/>
          </a:prstGeom>
          <a:ln w="38100">
            <a:solidFill>
              <a:srgbClr val="009FE3"/>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B7C7DA43-E805-4318-9000-7191B5191570}"/>
              </a:ext>
            </a:extLst>
          </p:cNvPr>
          <p:cNvGraphicFramePr>
            <a:graphicFrameLocks noGrp="1"/>
          </p:cNvGraphicFramePr>
          <p:nvPr>
            <p:extLst>
              <p:ext uri="{D42A27DB-BD31-4B8C-83A1-F6EECF244321}">
                <p14:modId xmlns:p14="http://schemas.microsoft.com/office/powerpoint/2010/main" val="536898943"/>
              </p:ext>
            </p:extLst>
          </p:nvPr>
        </p:nvGraphicFramePr>
        <p:xfrm>
          <a:off x="1975532" y="1536539"/>
          <a:ext cx="7569815" cy="5036129"/>
        </p:xfrm>
        <a:graphic>
          <a:graphicData uri="http://schemas.openxmlformats.org/drawingml/2006/table">
            <a:tbl>
              <a:tblPr/>
              <a:tblGrid>
                <a:gridCol w="2615027">
                  <a:extLst>
                    <a:ext uri="{9D8B030D-6E8A-4147-A177-3AD203B41FA5}">
                      <a16:colId xmlns:a16="http://schemas.microsoft.com/office/drawing/2014/main" val="3408939330"/>
                    </a:ext>
                  </a:extLst>
                </a:gridCol>
                <a:gridCol w="1513963">
                  <a:extLst>
                    <a:ext uri="{9D8B030D-6E8A-4147-A177-3AD203B41FA5}">
                      <a16:colId xmlns:a16="http://schemas.microsoft.com/office/drawing/2014/main" val="4044971201"/>
                    </a:ext>
                  </a:extLst>
                </a:gridCol>
                <a:gridCol w="1513963">
                  <a:extLst>
                    <a:ext uri="{9D8B030D-6E8A-4147-A177-3AD203B41FA5}">
                      <a16:colId xmlns:a16="http://schemas.microsoft.com/office/drawing/2014/main" val="2107591518"/>
                    </a:ext>
                  </a:extLst>
                </a:gridCol>
                <a:gridCol w="1926862">
                  <a:extLst>
                    <a:ext uri="{9D8B030D-6E8A-4147-A177-3AD203B41FA5}">
                      <a16:colId xmlns:a16="http://schemas.microsoft.com/office/drawing/2014/main" val="3405834558"/>
                    </a:ext>
                  </a:extLst>
                </a:gridCol>
              </a:tblGrid>
              <a:tr h="407253">
                <a:tc>
                  <a:txBody>
                    <a:bodyPr/>
                    <a:lstStyle/>
                    <a:p>
                      <a:pPr algn="l" fontAlgn="b"/>
                      <a:r>
                        <a:rPr lang="en-GB" sz="2000" b="0" i="0" u="none" strike="noStrike" dirty="0">
                          <a:solidFill>
                            <a:srgbClr val="000000"/>
                          </a:solidFill>
                          <a:effectLst/>
                          <a:latin typeface="Calibri" panose="020F0502020204030204" pitchFamily="34" charset="0"/>
                        </a:rPr>
                        <a:t>Tuesday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l" fontAlgn="b"/>
                      <a:r>
                        <a:rPr lang="en-GB" sz="1200" b="0" i="0" u="none" strike="noStrike" dirty="0">
                          <a:solidFill>
                            <a:srgbClr val="000000"/>
                          </a:solidFill>
                          <a:effectLst/>
                          <a:latin typeface="Calibri" panose="020F0502020204030204" pitchFamily="34" charset="0"/>
                        </a:rPr>
                        <a:t>Groups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507141"/>
                  </a:ext>
                </a:extLst>
              </a:tr>
              <a:tr h="407253">
                <a:tc>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Tronox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rgbClr val="000000"/>
                          </a:solidFill>
                          <a:effectLst/>
                          <a:latin typeface="Calibri" panose="020F0502020204030204" pitchFamily="34" charset="0"/>
                        </a:rPr>
                        <a:t>Care Plus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1" i="0" u="none" strike="noStrike" dirty="0">
                          <a:solidFill>
                            <a:srgbClr val="000000"/>
                          </a:solidFill>
                          <a:effectLst/>
                          <a:latin typeface="Calibri" panose="020F0502020204030204" pitchFamily="34" charset="0"/>
                        </a:rPr>
                        <a:t>Phillips 66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8989181"/>
                  </a:ext>
                </a:extLst>
              </a:tr>
              <a:tr h="311931">
                <a:tc>
                  <a:txBody>
                    <a:bodyPr/>
                    <a:lstStyle/>
                    <a:p>
                      <a:pPr algn="l" fontAlgn="b"/>
                      <a:r>
                        <a:rPr lang="en-GB" sz="1200" b="0" i="0" u="none" strike="noStrike" dirty="0">
                          <a:solidFill>
                            <a:srgbClr val="000000"/>
                          </a:solidFill>
                          <a:effectLst/>
                          <a:latin typeface="Calibri" panose="020F0502020204030204" pitchFamily="34" charset="0"/>
                        </a:rPr>
                        <a:t>Rise &amp; Shine 9.30-10.00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0321683"/>
                  </a:ext>
                </a:extLst>
              </a:tr>
              <a:tr h="749346">
                <a:tc>
                  <a:txBody>
                    <a:bodyPr/>
                    <a:lstStyle/>
                    <a:p>
                      <a:pPr algn="l" fontAlgn="b"/>
                      <a:r>
                        <a:rPr lang="en-GB" sz="1200" b="0" i="0" u="none" strike="noStrike" dirty="0">
                          <a:solidFill>
                            <a:srgbClr val="000000"/>
                          </a:solidFill>
                          <a:effectLst/>
                          <a:latin typeface="Calibri" panose="020F0502020204030204" pitchFamily="34" charset="0"/>
                        </a:rPr>
                        <a:t>Activity 1</a:t>
                      </a:r>
                    </a:p>
                    <a:p>
                      <a:pPr algn="l" fontAlgn="b"/>
                      <a:r>
                        <a:rPr lang="en-GB" sz="1200" b="0" i="0" u="none" strike="noStrike" dirty="0">
                          <a:solidFill>
                            <a:srgbClr val="000000"/>
                          </a:solidFill>
                          <a:effectLst/>
                          <a:latin typeface="Calibri" panose="020F0502020204030204" pitchFamily="34" charset="0"/>
                        </a:rPr>
                        <a:t> 10.00-11.00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Trash To Treasure</a:t>
                      </a:r>
                    </a:p>
                    <a:p>
                      <a:pPr algn="ctr" fontAlgn="b"/>
                      <a:r>
                        <a:rPr lang="en-GB" sz="1400" b="0" i="0" u="none" strike="noStrike" dirty="0">
                          <a:solidFill>
                            <a:srgbClr val="000000"/>
                          </a:solidFill>
                          <a:effectLst/>
                          <a:latin typeface="Calibri" panose="020F0502020204030204" pitchFamily="34" charset="0"/>
                        </a:rPr>
                        <a:t>F06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Jelly Sweet Stretch </a:t>
                      </a:r>
                    </a:p>
                    <a:p>
                      <a:pPr algn="ctr" fontAlgn="b"/>
                      <a:r>
                        <a:rPr lang="en-GB" sz="1400" b="0" i="0" u="none" strike="noStrike" dirty="0">
                          <a:solidFill>
                            <a:srgbClr val="000000"/>
                          </a:solidFill>
                          <a:effectLst/>
                          <a:latin typeface="Calibri" panose="020F0502020204030204" pitchFamily="34" charset="0"/>
                        </a:rPr>
                        <a:t>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Let’s Figure The Digger</a:t>
                      </a:r>
                    </a:p>
                    <a:p>
                      <a:pPr algn="ctr" fontAlgn="b"/>
                      <a:r>
                        <a:rPr lang="en-GB" sz="1400" b="0" i="0" u="none" strike="noStrike" dirty="0">
                          <a:solidFill>
                            <a:srgbClr val="000000"/>
                          </a:solidFill>
                          <a:effectLst/>
                          <a:latin typeface="Calibri" panose="020F0502020204030204" pitchFamily="34" charset="0"/>
                        </a:rPr>
                        <a:t> G10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34741081"/>
                  </a:ext>
                </a:extLst>
              </a:tr>
              <a:tr h="371736">
                <a:tc>
                  <a:txBody>
                    <a:bodyPr/>
                    <a:lstStyle/>
                    <a:p>
                      <a:pPr algn="l" fontAlgn="b"/>
                      <a:r>
                        <a:rPr lang="en-GB" sz="1200" b="0" i="0" u="none" strike="noStrike" dirty="0">
                          <a:solidFill>
                            <a:srgbClr val="000000"/>
                          </a:solidFill>
                          <a:effectLst/>
                          <a:latin typeface="Calibri" panose="020F0502020204030204" pitchFamily="34" charset="0"/>
                        </a:rPr>
                        <a:t>Break 11.00-11.15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04102175"/>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2</a:t>
                      </a:r>
                    </a:p>
                    <a:p>
                      <a:pPr algn="l" fontAlgn="b"/>
                      <a:r>
                        <a:rPr lang="en-GB" sz="1200" b="0" i="0" u="none" strike="noStrike" dirty="0">
                          <a:solidFill>
                            <a:srgbClr val="000000"/>
                          </a:solidFill>
                          <a:effectLst/>
                          <a:latin typeface="Calibri" panose="020F0502020204030204" pitchFamily="34" charset="0"/>
                        </a:rPr>
                        <a:t>11.15-12.15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Let’s Figure The Digger</a:t>
                      </a:r>
                    </a:p>
                    <a:p>
                      <a:pPr algn="ctr" fontAlgn="b"/>
                      <a:r>
                        <a:rPr lang="en-GB" sz="1400" b="0" i="0" u="none" strike="noStrike" dirty="0">
                          <a:solidFill>
                            <a:srgbClr val="000000"/>
                          </a:solidFill>
                          <a:effectLst/>
                          <a:latin typeface="Calibri" panose="020F0502020204030204" pitchFamily="34" charset="0"/>
                        </a:rPr>
                        <a:t> G10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Trash To Treasure</a:t>
                      </a:r>
                    </a:p>
                    <a:p>
                      <a:pPr algn="ctr" fontAlgn="b"/>
                      <a:r>
                        <a:rPr lang="en-GB" sz="1400" b="0" i="0" u="none" strike="noStrike" dirty="0">
                          <a:solidFill>
                            <a:srgbClr val="000000"/>
                          </a:solidFill>
                          <a:effectLst/>
                          <a:latin typeface="Calibri" panose="020F0502020204030204" pitchFamily="34" charset="0"/>
                        </a:rPr>
                        <a:t>F06</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Jelly Sweet Stretch </a:t>
                      </a:r>
                    </a:p>
                    <a:p>
                      <a:pPr algn="ctr" fontAlgn="b"/>
                      <a:r>
                        <a:rPr lang="en-GB" sz="1400" b="0" i="0" u="none" strike="noStrike" dirty="0">
                          <a:solidFill>
                            <a:srgbClr val="000000"/>
                          </a:solidFill>
                          <a:effectLst/>
                          <a:latin typeface="Calibri" panose="020F0502020204030204" pitchFamily="34" charset="0"/>
                        </a:rPr>
                        <a:t> G20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6456998"/>
                  </a:ext>
                </a:extLst>
              </a:tr>
              <a:tr h="318612">
                <a:tc>
                  <a:txBody>
                    <a:bodyPr/>
                    <a:lstStyle/>
                    <a:p>
                      <a:pPr algn="l" fontAlgn="b"/>
                      <a:r>
                        <a:rPr lang="en-GB" sz="1200" b="0" i="0" u="none" strike="noStrike" dirty="0">
                          <a:solidFill>
                            <a:srgbClr val="000000"/>
                          </a:solidFill>
                          <a:effectLst/>
                          <a:latin typeface="Calibri" panose="020F0502020204030204" pitchFamily="34" charset="0"/>
                        </a:rPr>
                        <a:t>Lunch 12.15-12.45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Canteen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pPr algn="l"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en-GB" sz="12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8367500"/>
                  </a:ext>
                </a:extLst>
              </a:tr>
              <a:tr h="733055">
                <a:tc>
                  <a:txBody>
                    <a:bodyPr/>
                    <a:lstStyle/>
                    <a:p>
                      <a:pPr algn="l" fontAlgn="b"/>
                      <a:r>
                        <a:rPr lang="en-GB" sz="1200" b="0" i="0" u="none" strike="noStrike" dirty="0">
                          <a:solidFill>
                            <a:srgbClr val="000000"/>
                          </a:solidFill>
                          <a:effectLst/>
                          <a:latin typeface="Calibri" panose="020F0502020204030204" pitchFamily="34" charset="0"/>
                        </a:rPr>
                        <a:t>Activity 3</a:t>
                      </a:r>
                    </a:p>
                    <a:p>
                      <a:pPr algn="l" fontAlgn="b"/>
                      <a:r>
                        <a:rPr lang="en-GB" sz="1200" b="0" i="0" u="none" strike="noStrike" dirty="0">
                          <a:solidFill>
                            <a:srgbClr val="000000"/>
                          </a:solidFill>
                          <a:effectLst/>
                          <a:latin typeface="Calibri" panose="020F0502020204030204" pitchFamily="34" charset="0"/>
                        </a:rPr>
                        <a:t>12.45-1.45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dirty="0">
                          <a:solidFill>
                            <a:srgbClr val="000000"/>
                          </a:solidFill>
                          <a:effectLst/>
                          <a:latin typeface="Calibri" panose="020F0502020204030204" pitchFamily="34" charset="0"/>
                        </a:rPr>
                        <a:t>Jelly Sweet Stretch </a:t>
                      </a:r>
                    </a:p>
                    <a:p>
                      <a:pPr algn="ctr" fontAlgn="b"/>
                      <a:r>
                        <a:rPr lang="en-GB" sz="1400" b="0" i="0" u="none" strike="noStrike" dirty="0">
                          <a:solidFill>
                            <a:srgbClr val="000000"/>
                          </a:solidFill>
                          <a:effectLst/>
                          <a:latin typeface="Calibri" panose="020F0502020204030204" pitchFamily="34" charset="0"/>
                        </a:rPr>
                        <a:t> G20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dirty="0">
                          <a:solidFill>
                            <a:srgbClr val="000000"/>
                          </a:solidFill>
                          <a:effectLst/>
                          <a:latin typeface="Calibri" panose="020F0502020204030204" pitchFamily="34" charset="0"/>
                        </a:rPr>
                        <a:t>Let’s Figure The Digger</a:t>
                      </a:r>
                    </a:p>
                    <a:p>
                      <a:pPr algn="ctr" fontAlgn="b"/>
                      <a:r>
                        <a:rPr lang="en-GB" sz="1400" b="0" i="0" u="none" strike="noStrike" dirty="0">
                          <a:solidFill>
                            <a:srgbClr val="000000"/>
                          </a:solidFill>
                          <a:effectLst/>
                          <a:latin typeface="Calibri" panose="020F0502020204030204" pitchFamily="34" charset="0"/>
                        </a:rPr>
                        <a:t> G10</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FF"/>
                    </a:solidFill>
                  </a:tcPr>
                </a:tc>
                <a:tc>
                  <a:txBody>
                    <a:bodyPr/>
                    <a:lstStyle/>
                    <a:p>
                      <a:pPr algn="ctr" fontAlgn="b"/>
                      <a:r>
                        <a:rPr lang="en-GB" sz="1400" b="0" i="0" u="none" strike="noStrike" dirty="0">
                          <a:solidFill>
                            <a:srgbClr val="000000"/>
                          </a:solidFill>
                          <a:effectLst/>
                          <a:latin typeface="Calibri" panose="020F0502020204030204" pitchFamily="34" charset="0"/>
                        </a:rPr>
                        <a:t>Trash To Treasure</a:t>
                      </a:r>
                    </a:p>
                    <a:p>
                      <a:pPr algn="ctr" fontAlgn="b"/>
                      <a:r>
                        <a:rPr lang="en-GB" sz="1400" b="0" i="0" u="none" strike="noStrike" dirty="0">
                          <a:solidFill>
                            <a:srgbClr val="000000"/>
                          </a:solidFill>
                          <a:effectLst/>
                          <a:latin typeface="Calibri" panose="020F0502020204030204" pitchFamily="34" charset="0"/>
                        </a:rPr>
                        <a:t>F06</a:t>
                      </a:r>
                    </a:p>
                    <a:p>
                      <a:pPr algn="ctr" fontAlgn="b"/>
                      <a:endParaRPr lang="en-GB" sz="14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72080074"/>
                  </a:ext>
                </a:extLst>
              </a:tr>
              <a:tr h="407253">
                <a:tc>
                  <a:txBody>
                    <a:bodyPr/>
                    <a:lstStyle/>
                    <a:p>
                      <a:pPr algn="l" fontAlgn="b"/>
                      <a:r>
                        <a:rPr lang="en-GB" sz="1200" b="0" i="0" u="none" strike="noStrike" dirty="0">
                          <a:solidFill>
                            <a:srgbClr val="000000"/>
                          </a:solidFill>
                          <a:effectLst/>
                          <a:latin typeface="Calibri" panose="020F0502020204030204" pitchFamily="34" charset="0"/>
                        </a:rPr>
                        <a:t>Fun &amp; Games</a:t>
                      </a:r>
                    </a:p>
                    <a:p>
                      <a:pPr algn="l" fontAlgn="b"/>
                      <a:r>
                        <a:rPr lang="en-GB" sz="1200" b="0" i="0" u="none" strike="noStrike" dirty="0">
                          <a:solidFill>
                            <a:srgbClr val="000000"/>
                          </a:solidFill>
                          <a:effectLst/>
                          <a:latin typeface="Calibri" panose="020F0502020204030204" pitchFamily="34" charset="0"/>
                        </a:rPr>
                        <a:t>13.45-14.25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5071738"/>
                  </a:ext>
                </a:extLst>
              </a:tr>
              <a:tr h="407253">
                <a:tc>
                  <a:txBody>
                    <a:bodyPr/>
                    <a:lstStyle/>
                    <a:p>
                      <a:pPr algn="l" fontAlgn="b"/>
                      <a:r>
                        <a:rPr lang="en-GB" sz="1200" b="0" i="0" u="none" strike="noStrike" dirty="0">
                          <a:solidFill>
                            <a:srgbClr val="000000"/>
                          </a:solidFill>
                          <a:effectLst/>
                          <a:latin typeface="Calibri" panose="020F0502020204030204" pitchFamily="34" charset="0"/>
                        </a:rPr>
                        <a:t>Shout outs and send off 14.30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gridSpan="3">
                  <a:txBody>
                    <a:bodyPr/>
                    <a:lstStyle/>
                    <a:p>
                      <a:pPr algn="ctr" fontAlgn="b"/>
                      <a:r>
                        <a:rPr lang="en-GB" sz="1400" b="0" i="0" u="none" strike="noStrike" dirty="0">
                          <a:solidFill>
                            <a:srgbClr val="000000"/>
                          </a:solidFill>
                          <a:effectLst/>
                          <a:latin typeface="Calibri" panose="020F0502020204030204" pitchFamily="34" charset="0"/>
                        </a:rPr>
                        <a:t>Hall</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77611522"/>
                  </a:ext>
                </a:extLst>
              </a:tr>
            </a:tbl>
          </a:graphicData>
        </a:graphic>
      </p:graphicFrame>
    </p:spTree>
    <p:extLst>
      <p:ext uri="{BB962C8B-B14F-4D97-AF65-F5344CB8AC3E}">
        <p14:creationId xmlns:p14="http://schemas.microsoft.com/office/powerpoint/2010/main" val="7728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4130" y="479781"/>
            <a:ext cx="1142373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Tuesday Fun and Games </a:t>
            </a:r>
          </a:p>
        </p:txBody>
      </p:sp>
      <p:cxnSp>
        <p:nvCxnSpPr>
          <p:cNvPr id="9" name="Straight Connector 8"/>
          <p:cNvCxnSpPr/>
          <p:nvPr/>
        </p:nvCxnSpPr>
        <p:spPr>
          <a:xfrm flipV="1">
            <a:off x="4396636" y="1289809"/>
            <a:ext cx="3382026" cy="25052"/>
          </a:xfrm>
          <a:prstGeom prst="line">
            <a:avLst/>
          </a:prstGeom>
          <a:ln w="38100">
            <a:solidFill>
              <a:srgbClr val="005CA9"/>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1" y="1468074"/>
            <a:ext cx="10712740"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Gutter Ball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What You Need: 10 or more students, 3 x tennis balls, 9 x pieces of guttering, cones.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Aim: Teams have to make it across the room and back again with every team member involved to run a tennis ball continuously through the guttering. The ball cannot fall from the guttering and must be moving through the guttering.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teams start at one end of the hall, and make their way across the hall and back again with all students involved in passing the guttering to a new student to continuously move the ball.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winning team will be the first team to make it both ways across the hall.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Cones on the floor will divert them from a straight line, and students will start again if they touch a cone.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Learning Outcomes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Problem Solving, Leadership Skills, Communication, Cooperation.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461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0E8E517354BC4A8379A9D0360A5C85" ma:contentTypeVersion="17" ma:contentTypeDescription="Create a new document." ma:contentTypeScope="" ma:versionID="fdfaf58e0c961f1fa35f749d3c143c0d">
  <xsd:schema xmlns:xsd="http://www.w3.org/2001/XMLSchema" xmlns:xs="http://www.w3.org/2001/XMLSchema" xmlns:p="http://schemas.microsoft.com/office/2006/metadata/properties" xmlns:ns2="8994634e-fe31-44eb-8887-205383bedbe1" xmlns:ns3="517cc633-ea01-4e77-9542-6917159edaf0" targetNamespace="http://schemas.microsoft.com/office/2006/metadata/properties" ma:root="true" ma:fieldsID="388284469350aff8f9b1f7bc3517f0a8" ns2:_="" ns3:_="">
    <xsd:import namespace="8994634e-fe31-44eb-8887-205383bedbe1"/>
    <xsd:import namespace="517cc633-ea01-4e77-9542-6917159edaf0"/>
    <xsd:element name="properties">
      <xsd:complexType>
        <xsd:sequence>
          <xsd:element name="documentManagement">
            <xsd:complexType>
              <xsd:all>
                <xsd:element ref="ns2:n1e72d3bab58404790c8a61a8f897da7" minOccurs="0"/>
                <xsd:element ref="ns2:TaxCatchAll" minOccurs="0"/>
                <xsd:element ref="ns2:PersonalIdentificationData"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4634e-fe31-44eb-8887-205383bedbe1" elementFormDefault="qualified">
    <xsd:import namespace="http://schemas.microsoft.com/office/2006/documentManagement/types"/>
    <xsd:import namespace="http://schemas.microsoft.com/office/infopath/2007/PartnerControls"/>
    <xsd:element name="n1e72d3bab58404790c8a61a8f897da7" ma:index="9" nillable="true" ma:taxonomy="true" ma:internalName="n1e72d3bab58404790c8a61a8f897da7" ma:taxonomyFieldName="Staff_x0020_Category" ma:displayName="Staff Category" ma:default="" ma:fieldId="{71e72d3b-ab58-4047-90c8-a61a8f897da7}" ma:sspId="3722f290-fff1-4370-90ef-17311b9552c0" ma:termSetId="8bf176dd-2637-471b-8ee1-eed488d6233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7e5b6c2-3017-47be-bb4f-9a955549e8d0}" ma:internalName="TaxCatchAll" ma:showField="CatchAllData" ma:web="8994634e-fe31-44eb-8887-205383bedbe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7cc633-ea01-4e77-9542-6917159edaf0"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94634e-fe31-44eb-8887-205383bedbe1" xsi:nil="true"/>
    <PersonalIdentificationData xmlns="8994634e-fe31-44eb-8887-205383bedbe1" xsi:nil="true"/>
    <SharedWithUsers xmlns="8994634e-fe31-44eb-8887-205383bedbe1">
      <UserInfo>
        <DisplayName/>
        <AccountId xsi:nil="true"/>
        <AccountType/>
      </UserInfo>
    </SharedWithUsers>
    <n1e72d3bab58404790c8a61a8f897da7 xmlns="8994634e-fe31-44eb-8887-205383bedbe1">
      <Terms xmlns="http://schemas.microsoft.com/office/infopath/2007/PartnerControls"/>
    </n1e72d3bab58404790c8a61a8f897da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56D88E-C1D5-4BFA-87C1-82CE17F55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4634e-fe31-44eb-8887-205383bedbe1"/>
    <ds:schemaRef ds:uri="517cc633-ea01-4e77-9542-6917159ed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DD6A94-A18B-40F3-8CD0-2F6DF10B0A33}">
  <ds:schemaRef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http://purl.org/dc/terms/"/>
    <ds:schemaRef ds:uri="517cc633-ea01-4e77-9542-6917159edaf0"/>
    <ds:schemaRef ds:uri="8994634e-fe31-44eb-8887-205383bedbe1"/>
    <ds:schemaRef ds:uri="http://schemas.microsoft.com/office/2006/metadata/properties"/>
  </ds:schemaRefs>
</ds:datastoreItem>
</file>

<file path=customXml/itemProps3.xml><?xml version="1.0" encoding="utf-8"?>
<ds:datastoreItem xmlns:ds="http://schemas.openxmlformats.org/officeDocument/2006/customXml" ds:itemID="{5D4AA5FE-5A2F-4B15-A724-EE5E6D6D4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1665</Words>
  <Application>Microsoft Office PowerPoint</Application>
  <PresentationFormat>Widescreen</PresentationFormat>
  <Paragraphs>385</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Rounded MT Bold</vt:lpstr>
      <vt:lpstr>Britannic Bold</vt:lpstr>
      <vt:lpstr>Calibri</vt:lpstr>
      <vt:lpstr>Calibri Light</vt:lpstr>
      <vt:lpstr>Courier New</vt:lpstr>
      <vt:lpstr>Segoe UI</vt:lpstr>
      <vt:lpstr>Trade Gothic Next Cond Hv</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Pudsey</dc:creator>
  <cp:lastModifiedBy>Jo Wilby</cp:lastModifiedBy>
  <cp:revision>33</cp:revision>
  <dcterms:created xsi:type="dcterms:W3CDTF">2019-06-07T17:14:47Z</dcterms:created>
  <dcterms:modified xsi:type="dcterms:W3CDTF">2021-10-22T10:08:30Z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0x010100340E8E517354BC4A8379A9D0360A5C85</vt:lpwstr>
  </property>
  <property fmtid="{D5CDD505-2E9C-101B-9397-08002B2CF9AE}" pid="3" name="Order">
    <vt:r8>554400</vt:r8>
  </property>
  <property fmtid="{D5CDD505-2E9C-101B-9397-08002B2CF9AE}" pid="4" name="ComplianceAssetId">
    <vt:lpwstr/>
  </property>
  <property fmtid="{D5CDD505-2E9C-101B-9397-08002B2CF9AE}" pid="5" name="Staff Category">
    <vt:lpwstr/>
  </property>
</Properties>
</file>