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57" r:id="rId5"/>
    <p:sldId id="324" r:id="rId6"/>
    <p:sldId id="298" r:id="rId7"/>
    <p:sldId id="317" r:id="rId8"/>
    <p:sldId id="332" r:id="rId9"/>
    <p:sldId id="326" r:id="rId10"/>
    <p:sldId id="329" r:id="rId11"/>
    <p:sldId id="299" r:id="rId12"/>
    <p:sldId id="315" r:id="rId13"/>
    <p:sldId id="319" r:id="rId14"/>
    <p:sldId id="323" r:id="rId15"/>
    <p:sldId id="320" r:id="rId16"/>
    <p:sldId id="325" r:id="rId17"/>
    <p:sldId id="310" r:id="rId18"/>
    <p:sldId id="321" r:id="rId19"/>
    <p:sldId id="312" r:id="rId20"/>
    <p:sldId id="322" r:id="rId21"/>
    <p:sldId id="327" r:id="rId22"/>
    <p:sldId id="316" r:id="rId23"/>
    <p:sldId id="313" r:id="rId24"/>
    <p:sldId id="282" r:id="rId25"/>
    <p:sldId id="314" r:id="rId26"/>
    <p:sldId id="330" r:id="rId27"/>
    <p:sldId id="331" r:id="rId28"/>
  </p:sldIdLst>
  <p:sldSz cx="12192000" cy="6858000"/>
  <p:notesSz cx="7105650" cy="10236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A7F5"/>
    <a:srgbClr val="FF99FF"/>
    <a:srgbClr val="FFCCFF"/>
    <a:srgbClr val="0066CC"/>
    <a:srgbClr val="CCECFF"/>
    <a:srgbClr val="F236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C5AAB1-7302-7241-846E-B92F07D11AFC}" v="1010" dt="2021-01-11T06:08:14.882"/>
    <p1510:client id="{99F5E25F-BD7C-594C-08BA-A1EE9E08A5C3}" v="122" dt="2021-01-11T08:23:26.2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750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9750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833BC7-D8D2-4468-9093-0153104262B6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3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3438"/>
            <a:ext cx="3079750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3438"/>
            <a:ext cx="3079750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B791A-81C6-4B6C-A705-2CBEAA22D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04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B791A-81C6-4B6C-A705-2CBEAA22D39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343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B791A-81C6-4B6C-A705-2CBEAA22D39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277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B791A-81C6-4B6C-A705-2CBEAA22D39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01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B791A-81C6-4B6C-A705-2CBEAA22D39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700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B791A-81C6-4B6C-A705-2CBEAA22D39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45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B791A-81C6-4B6C-A705-2CBEAA22D3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610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B791A-81C6-4B6C-A705-2CBEAA22D39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904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B791A-81C6-4B6C-A705-2CBEAA22D39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592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B791A-81C6-4B6C-A705-2CBEAA22D3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421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B791A-81C6-4B6C-A705-2CBEAA22D39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495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B791A-81C6-4B6C-A705-2CBEAA22D39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232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B791A-81C6-4B6C-A705-2CBEAA22D39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073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B791A-81C6-4B6C-A705-2CBEAA22D39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344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B791A-81C6-4B6C-A705-2CBEAA22D39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144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B791A-81C6-4B6C-A705-2CBEAA22D39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303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B791A-81C6-4B6C-A705-2CBEAA22D39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852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B791A-81C6-4B6C-A705-2CBEAA22D39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596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B791A-81C6-4B6C-A705-2CBEAA22D39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730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B791A-81C6-4B6C-A705-2CBEAA22D39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111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B791A-81C6-4B6C-A705-2CBEAA22D39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5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B791A-81C6-4B6C-A705-2CBEAA22D39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470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27DB-D913-4A32-8964-8E78425F02B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C19E-ACA0-48A4-A9FA-A2AB3185E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66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27DB-D913-4A32-8964-8E78425F02B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C19E-ACA0-48A4-A9FA-A2AB3185E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009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27DB-D913-4A32-8964-8E78425F02B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C19E-ACA0-48A4-A9FA-A2AB3185E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623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27DB-D913-4A32-8964-8E78425F02B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C19E-ACA0-48A4-A9FA-A2AB3185E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742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27DB-D913-4A32-8964-8E78425F02B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C19E-ACA0-48A4-A9FA-A2AB3185E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77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27DB-D913-4A32-8964-8E78425F02B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C19E-ACA0-48A4-A9FA-A2AB3185E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849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27DB-D913-4A32-8964-8E78425F02B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C19E-ACA0-48A4-A9FA-A2AB3185E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563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27DB-D913-4A32-8964-8E78425F02B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C19E-ACA0-48A4-A9FA-A2AB3185E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14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27DB-D913-4A32-8964-8E78425F02B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C19E-ACA0-48A4-A9FA-A2AB3185E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065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27DB-D913-4A32-8964-8E78425F02B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C19E-ACA0-48A4-A9FA-A2AB3185E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6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27DB-D913-4A32-8964-8E78425F02B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C19E-ACA0-48A4-A9FA-A2AB3185E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815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A27DB-D913-4A32-8964-8E78425F02B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9C19E-ACA0-48A4-A9FA-A2AB3185E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support@primaryictsupport.co.uk" TargetMode="External"/><Relationship Id="rId4" Type="http://schemas.openxmlformats.org/officeDocument/2006/relationships/hyperlink" Target="mailto:oncall@enlutc.co.u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package" Target="../embeddings/Microsoft_Excel_Worksheet.xls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package" Target="../embeddings/Microsoft_Excel_Worksheet1.xls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3046" y="501041"/>
            <a:ext cx="111736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ENLUTC Online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u="sng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Principal- </a:t>
            </a:r>
            <a:r>
              <a:rPr kumimoji="0" lang="en-GB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Anesta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McCullagh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93FC7F79-17EF-914F-AE4E-928F5DC7FA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4" t="32464" r="34420" b="53044"/>
          <a:stretch/>
        </p:blipFill>
        <p:spPr>
          <a:xfrm>
            <a:off x="5570689" y="2093844"/>
            <a:ext cx="4991293" cy="174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75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5781" y="551145"/>
            <a:ext cx="11423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How will this look?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96636" y="1289809"/>
            <a:ext cx="3382026" cy="25052"/>
          </a:xfrm>
          <a:prstGeom prst="line">
            <a:avLst/>
          </a:prstGeom>
          <a:ln w="381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5C52FADC-F8DB-C642-941E-F41B7E221D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9641" r="27350" b="10359"/>
          <a:stretch/>
        </p:blipFill>
        <p:spPr>
          <a:xfrm>
            <a:off x="0" y="87125"/>
            <a:ext cx="11799518" cy="677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80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782CBE2-B587-3043-BAF8-9A4458B7B7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4"/>
          <a:stretch/>
        </p:blipFill>
        <p:spPr>
          <a:xfrm>
            <a:off x="450573" y="0"/>
            <a:ext cx="10972800" cy="643393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821F40ED-2B62-5C4A-A2CD-D9F843653A91}"/>
              </a:ext>
            </a:extLst>
          </p:cNvPr>
          <p:cNvSpPr/>
          <p:nvPr/>
        </p:nvSpPr>
        <p:spPr>
          <a:xfrm rot="2407666">
            <a:off x="545384" y="1812145"/>
            <a:ext cx="1340644" cy="6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33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5781" y="551145"/>
            <a:ext cx="11423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How will this look?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96636" y="1289809"/>
            <a:ext cx="3382026" cy="25052"/>
          </a:xfrm>
          <a:prstGeom prst="line">
            <a:avLst/>
          </a:prstGeom>
          <a:ln w="381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E241E12-EB79-9F4C-8578-7D7C5827D0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2" t="10462" r="3119" b="13435"/>
          <a:stretch/>
        </p:blipFill>
        <p:spPr>
          <a:xfrm>
            <a:off x="1069145" y="717451"/>
            <a:ext cx="10170941" cy="598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91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8217" y="604946"/>
            <a:ext cx="1142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Timetable</a:t>
            </a:r>
            <a:endParaRPr lang="en-GB" sz="42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96636" y="1289809"/>
            <a:ext cx="3382026" cy="25052"/>
          </a:xfrm>
          <a:prstGeom prst="line">
            <a:avLst/>
          </a:prstGeom>
          <a:ln w="381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194823" y="1705154"/>
            <a:ext cx="7785652" cy="3847862"/>
          </a:xfrm>
          <a:prstGeom prst="roundRect">
            <a:avLst/>
          </a:prstGeom>
          <a:solidFill>
            <a:srgbClr val="0066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Structure/routine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Healthy body, healthy mind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Screen burn/challenges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Community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400" b="1" dirty="0">
                <a:solidFill>
                  <a:schemeClr val="bg1"/>
                </a:solidFill>
              </a:rPr>
              <a:t>Safe</a:t>
            </a:r>
          </a:p>
        </p:txBody>
      </p:sp>
      <p:pic>
        <p:nvPicPr>
          <p:cNvPr id="8" name="Picture 4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7" y="482777"/>
            <a:ext cx="830334" cy="83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2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34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3" descr="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31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806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727" t="192"/>
          <a:stretch/>
        </p:blipFill>
        <p:spPr>
          <a:xfrm>
            <a:off x="1762799" y="365125"/>
            <a:ext cx="8182901" cy="6158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4586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5781" y="551145"/>
            <a:ext cx="11423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How will this look?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96636" y="1289809"/>
            <a:ext cx="3382026" cy="25052"/>
          </a:xfrm>
          <a:prstGeom prst="line">
            <a:avLst/>
          </a:prstGeom>
          <a:ln w="381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0B105C8-3C85-104C-9111-B3201E14B9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8" t="13538" r="2222" b="10359"/>
          <a:stretch/>
        </p:blipFill>
        <p:spPr>
          <a:xfrm>
            <a:off x="815926" y="384517"/>
            <a:ext cx="10339754" cy="608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52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5781" y="551145"/>
            <a:ext cx="11423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Live Lesson Verbal Reminder</a:t>
            </a:r>
            <a:endParaRPr kumimoji="0" lang="en-GB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96636" y="1289809"/>
            <a:ext cx="3382026" cy="25052"/>
          </a:xfrm>
          <a:prstGeom prst="line">
            <a:avLst/>
          </a:prstGeom>
          <a:ln w="381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2860" y="1883003"/>
            <a:ext cx="11124976" cy="4355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>
              <a:lnSpc>
                <a:spcPct val="104000"/>
              </a:lnSpc>
              <a:spcAft>
                <a:spcPts val="625"/>
              </a:spcAft>
            </a:pPr>
            <a:r>
              <a:rPr lang="en-GB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 following </a:t>
            </a:r>
            <a:r>
              <a:rPr lang="en-GB" sz="24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microscript</a:t>
            </a:r>
            <a:r>
              <a:rPr lang="en-GB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could be used:</a:t>
            </a:r>
          </a:p>
          <a:p>
            <a:pPr marL="6350" indent="-6350">
              <a:lnSpc>
                <a:spcPct val="104000"/>
              </a:lnSpc>
              <a:spcAft>
                <a:spcPts val="625"/>
              </a:spcAft>
            </a:pPr>
            <a:r>
              <a:rPr lang="en-GB" sz="24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Good morning/afternoon. This is a reminder that this live meeting will be recorded for safeguarding purposes, but will not be shared outside of ENL UTC. I will begin recording now. Please could everyone mute their microphones to reduce background noise and ensure they are in a suitable location to work.. Please use the hands up feature or the chat function if you have a question linked to the learning. However, professional standards must be adhered to. Please use formal, professional language, as you would in a classroom, and be reminded that videos and photography is not permitted. Are there any questions before we begin?</a:t>
            </a:r>
          </a:p>
          <a:p>
            <a:pPr marL="6350" marR="0" lvl="0" indent="-635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25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096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5781" y="551145"/>
            <a:ext cx="11423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How will this look?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96636" y="1289809"/>
            <a:ext cx="3382026" cy="25052"/>
          </a:xfrm>
          <a:prstGeom prst="line">
            <a:avLst/>
          </a:prstGeom>
          <a:ln w="381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BAA412-E952-8741-B4E0-E48D13FA5D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9642" r="28248" b="13435"/>
          <a:stretch/>
        </p:blipFill>
        <p:spPr>
          <a:xfrm>
            <a:off x="375780" y="214532"/>
            <a:ext cx="10681425" cy="653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30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782CBE2-B587-3043-BAF8-9A4458B7B7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4"/>
          <a:stretch/>
        </p:blipFill>
        <p:spPr>
          <a:xfrm>
            <a:off x="450573" y="0"/>
            <a:ext cx="10972800" cy="643393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821F40ED-2B62-5C4A-A2CD-D9F843653A91}"/>
              </a:ext>
            </a:extLst>
          </p:cNvPr>
          <p:cNvSpPr/>
          <p:nvPr/>
        </p:nvSpPr>
        <p:spPr>
          <a:xfrm rot="2407666">
            <a:off x="3752410" y="1745883"/>
            <a:ext cx="1340644" cy="6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73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8217" y="604946"/>
            <a:ext cx="1142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Parental Expectations</a:t>
            </a:r>
            <a:endParaRPr lang="en-GB" sz="42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96636" y="1289809"/>
            <a:ext cx="3382026" cy="25052"/>
          </a:xfrm>
          <a:prstGeom prst="line">
            <a:avLst/>
          </a:prstGeom>
          <a:ln w="381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8217" y="1675291"/>
            <a:ext cx="11512903" cy="4460796"/>
          </a:xfrm>
          <a:prstGeom prst="roundRect">
            <a:avLst/>
          </a:prstGeom>
          <a:solidFill>
            <a:srgbClr val="0066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Online Learning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Each day, staff will set work, in accordance with the online learning timetable. To support with this, parents and carers should ensure the following: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Your child is available and contactable throughout the school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Your child completes the work set by their teachers, completing it to the best of their ability before submission and asking for support should they need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Reinforce the importance of professionalism, such as language appropriate for the workplace in messages, setting work out clearly, and working in an environment that best supports learning.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u="sng" dirty="0">
                <a:solidFill>
                  <a:schemeClr val="bg1"/>
                </a:solidFill>
              </a:rPr>
              <a:t>Make school aware if their child is sick or otherwise cannot complete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u="sng" dirty="0">
                <a:solidFill>
                  <a:schemeClr val="bg1"/>
                </a:solidFill>
              </a:rPr>
              <a:t>Seek help from the UTC if it is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Ensure that their child behaves appropriately online and supports the UTC if consequences for poor behaviour need to be given.</a:t>
            </a:r>
            <a:endParaRPr lang="en-GB" sz="1200" dirty="0">
              <a:solidFill>
                <a:prstClr val="black"/>
              </a:solidFill>
            </a:endParaRPr>
          </a:p>
        </p:txBody>
      </p:sp>
      <p:pic>
        <p:nvPicPr>
          <p:cNvPr id="8" name="Picture 4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7" y="482777"/>
            <a:ext cx="830334" cy="83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2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34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3" descr="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31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387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8217" y="604946"/>
            <a:ext cx="1142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Timetable</a:t>
            </a:r>
            <a:endParaRPr lang="en-GB" sz="42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96636" y="1289809"/>
            <a:ext cx="3382026" cy="25052"/>
          </a:xfrm>
          <a:prstGeom prst="line">
            <a:avLst/>
          </a:prstGeom>
          <a:ln w="381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194823" y="1705154"/>
            <a:ext cx="7785652" cy="3847862"/>
          </a:xfrm>
          <a:prstGeom prst="roundRect">
            <a:avLst/>
          </a:prstGeom>
          <a:solidFill>
            <a:srgbClr val="0066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Structure/routine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Healthy body, healthy mind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Screen burn/challenges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Community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Safe</a:t>
            </a:r>
          </a:p>
        </p:txBody>
      </p:sp>
      <p:pic>
        <p:nvPicPr>
          <p:cNvPr id="8" name="Picture 4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7" y="482777"/>
            <a:ext cx="830334" cy="83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2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34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3" descr="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31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769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9548" y="604946"/>
            <a:ext cx="9322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ENLUTC Supporting Parents</a:t>
            </a:r>
            <a:endParaRPr kumimoji="0" lang="en-GB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96636" y="1289809"/>
            <a:ext cx="3382026" cy="25052"/>
          </a:xfrm>
          <a:prstGeom prst="line">
            <a:avLst/>
          </a:prstGeom>
          <a:ln w="381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577694" y="2394992"/>
            <a:ext cx="5507210" cy="153233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alibri" panose="020F0502020204030204"/>
              </a:rPr>
              <a:t>Attendance to live session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alibri" panose="020F0502020204030204"/>
              </a:rPr>
              <a:t>Lack of work completed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4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7" y="482777"/>
            <a:ext cx="830334" cy="83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2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34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3" descr="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31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9B0EF2-1C83-6141-AC5D-503F7FA43D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581" y="2394992"/>
            <a:ext cx="3008749" cy="24950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9548E8-DA52-9A44-AB32-922FCC812BB0}"/>
              </a:ext>
            </a:extLst>
          </p:cNvPr>
          <p:cNvSpPr txBox="1"/>
          <p:nvPr/>
        </p:nvSpPr>
        <p:spPr>
          <a:xfrm>
            <a:off x="4630703" y="4241290"/>
            <a:ext cx="5507210" cy="1532334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alibri" panose="020F0502020204030204"/>
              </a:rPr>
              <a:t>Staff nominations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b="1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74964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6036" y="601283"/>
            <a:ext cx="1142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Student Expectations</a:t>
            </a:r>
            <a:endParaRPr kumimoji="0" lang="en-GB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52031" y="1299366"/>
            <a:ext cx="3382026" cy="25052"/>
          </a:xfrm>
          <a:prstGeom prst="line">
            <a:avLst/>
          </a:prstGeom>
          <a:ln w="381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95988" y="1180878"/>
            <a:ext cx="5972493" cy="5618559"/>
          </a:xfrm>
          <a:prstGeom prst="round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Online ‘live’ lessons</a:t>
            </a:r>
          </a:p>
          <a:p>
            <a:r>
              <a:rPr lang="en-GB" sz="1600" dirty="0"/>
              <a:t>There may be instances where live lessons or meetings are offered. Ensure the guidance for ‘Remote Learning’ is adhered to, as well as the following: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Arrive </a:t>
            </a:r>
            <a:r>
              <a:rPr lang="en-GB" sz="1600" b="1" u="sng" dirty="0"/>
              <a:t>on time</a:t>
            </a:r>
            <a:r>
              <a:rPr lang="en-GB" sz="1600" dirty="0"/>
              <a:t> for any online live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Ensure you are </a:t>
            </a:r>
            <a:r>
              <a:rPr lang="en-GB" sz="1600" b="1" u="sng" dirty="0"/>
              <a:t>dressed appropriately </a:t>
            </a:r>
            <a:r>
              <a:rPr lang="en-GB" sz="1600" dirty="0"/>
              <a:t>and are in an appropriate setting, where there is limited noise or distraction.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Use your </a:t>
            </a:r>
            <a:r>
              <a:rPr lang="en-GB" sz="1600" b="1" u="sng" dirty="0"/>
              <a:t>first and second </a:t>
            </a:r>
            <a:r>
              <a:rPr lang="en-GB" sz="1600" b="1" dirty="0"/>
              <a:t>name</a:t>
            </a:r>
            <a:r>
              <a:rPr lang="en-GB" sz="1600" dirty="0"/>
              <a:t> as your online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Ensure your </a:t>
            </a:r>
            <a:r>
              <a:rPr lang="en-GB" sz="1600" b="1" u="sng" dirty="0"/>
              <a:t>microphone is turned off</a:t>
            </a:r>
            <a:r>
              <a:rPr lang="en-GB" sz="1600" dirty="0"/>
              <a:t> to limit interference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Ensure your own </a:t>
            </a:r>
            <a:r>
              <a:rPr lang="en-GB" sz="1600" b="1" u="sng" dirty="0"/>
              <a:t>camera is turned off</a:t>
            </a:r>
            <a:r>
              <a:rPr lang="en-GB" sz="1600" dirty="0"/>
              <a:t>. If, for any reason, it needs to be on, a background should be used.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All online sessions will be </a:t>
            </a:r>
            <a:r>
              <a:rPr lang="en-GB" sz="1600" b="1" u="sng" dirty="0"/>
              <a:t>recorded</a:t>
            </a:r>
            <a:r>
              <a:rPr lang="en-GB" sz="1600" dirty="0"/>
              <a:t> by the staff member leading it. At the start of each session, they will remind you of this, as well as a brief overview of expectations. Maintain full professional conduct during this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If you have a question, use the </a:t>
            </a:r>
            <a:r>
              <a:rPr lang="en-GB" sz="1600" b="1" u="sng" dirty="0"/>
              <a:t>‘raise hand’ </a:t>
            </a:r>
            <a:r>
              <a:rPr lang="en-GB" sz="1600" dirty="0"/>
              <a:t>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Be </a:t>
            </a:r>
            <a:r>
              <a:rPr lang="en-GB" sz="1600" b="1" u="sng" dirty="0"/>
              <a:t>professional in your conduct in the chat function</a:t>
            </a:r>
            <a:r>
              <a:rPr lang="en-GB" sz="1600" dirty="0"/>
              <a:t>, as well as if you are speaking. No videos or images are permitted to be taken.</a:t>
            </a:r>
            <a:endParaRPr lang="en-GB" dirty="0"/>
          </a:p>
        </p:txBody>
      </p:sp>
      <p:pic>
        <p:nvPicPr>
          <p:cNvPr id="8" name="Picture 4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7" y="482777"/>
            <a:ext cx="830334" cy="83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2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34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3" descr="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31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20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6036" y="601283"/>
            <a:ext cx="1142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Student Expectations</a:t>
            </a:r>
            <a:endParaRPr kumimoji="0" lang="en-GB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52031" y="1299366"/>
            <a:ext cx="3382026" cy="25052"/>
          </a:xfrm>
          <a:prstGeom prst="line">
            <a:avLst/>
          </a:prstGeom>
          <a:ln w="381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095988" y="1588996"/>
            <a:ext cx="5872247" cy="5039678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Remote Learning</a:t>
            </a:r>
          </a:p>
          <a:p>
            <a:r>
              <a:rPr lang="en-GB" sz="2000" b="1" dirty="0"/>
              <a:t>Be professional, responsible and loyal to the UTC values when learning remotely (via Microsoft Teams), in the following ways: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Be </a:t>
            </a:r>
            <a:r>
              <a:rPr lang="en-GB" sz="1400" b="1" u="sng" dirty="0"/>
              <a:t>contactable during the school day</a:t>
            </a:r>
            <a:r>
              <a:rPr lang="en-GB" sz="1400" dirty="0"/>
              <a:t>, following the timetable and completing the work set on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u="sng" dirty="0"/>
              <a:t>Complete work </a:t>
            </a:r>
            <a:r>
              <a:rPr lang="en-GB" sz="1400" dirty="0"/>
              <a:t>set for each and every lesson and subject to the best of your 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u="sng" dirty="0"/>
              <a:t>Seek help and support</a:t>
            </a:r>
            <a:r>
              <a:rPr lang="en-GB" sz="1400" dirty="0"/>
              <a:t> if needed to complete the work set. Do not just leave tasks incomplete.</a:t>
            </a:r>
            <a:endParaRPr lang="en-GB" sz="1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u="sng" dirty="0"/>
              <a:t>Alert teacher or Head of Year to any issues </a:t>
            </a:r>
            <a:r>
              <a:rPr lang="en-GB" sz="1400" dirty="0"/>
              <a:t>you experience, such as not being able to access the work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u="sng" dirty="0"/>
              <a:t>Behave appropriately online</a:t>
            </a:r>
            <a:r>
              <a:rPr lang="en-GB" sz="1400" dirty="0"/>
              <a:t>, including in messages to staff or in any online group forums that may appear. This includes using professional language, suitable for a workplace.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When submitting work, ensure your </a:t>
            </a:r>
            <a:r>
              <a:rPr lang="en-GB" sz="1400" b="1" u="sng" dirty="0"/>
              <a:t>name, date, subject and title </a:t>
            </a:r>
            <a:r>
              <a:rPr lang="en-GB" sz="1400" dirty="0"/>
              <a:t>is included. Always answer in full sentences, that make sense without the task, unless directed otherwise. If there are a series of tasks or questions, ensure these are labelled. </a:t>
            </a:r>
          </a:p>
        </p:txBody>
      </p:sp>
      <p:pic>
        <p:nvPicPr>
          <p:cNvPr id="8" name="Picture 4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7" y="482777"/>
            <a:ext cx="830334" cy="83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2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34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3" descr="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31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35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81431" y="601283"/>
            <a:ext cx="7390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Your feedback is important </a:t>
            </a:r>
            <a:endParaRPr kumimoji="0" lang="en-GB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52031" y="1299366"/>
            <a:ext cx="3382026" cy="25052"/>
          </a:xfrm>
          <a:prstGeom prst="line">
            <a:avLst/>
          </a:prstGeom>
          <a:ln w="381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486762" y="1666455"/>
            <a:ext cx="5883966" cy="391596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/>
              <a:t>Friday feedback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Quantity of work?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Challenge of work?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Easy to access?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Staff helpful?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Supportive?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Future suggestions?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pic>
        <p:nvPicPr>
          <p:cNvPr id="8" name="Picture 4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7" y="482777"/>
            <a:ext cx="830334" cy="83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2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34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3" descr="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31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55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6036" y="601283"/>
            <a:ext cx="1142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We are here to help </a:t>
            </a:r>
            <a:endParaRPr kumimoji="0" lang="en-GB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52031" y="1299366"/>
            <a:ext cx="3382026" cy="25052"/>
          </a:xfrm>
          <a:prstGeom prst="line">
            <a:avLst/>
          </a:prstGeom>
          <a:ln w="381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15618" y="1588996"/>
            <a:ext cx="10800522" cy="5822871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Phonelines open from 8.30-2pm Monday to Friday 01724878100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Out of hours we respond to an email </a:t>
            </a:r>
            <a:r>
              <a:rPr lang="en-GB" sz="2800" dirty="0">
                <a:hlinkClick r:id="rId4"/>
              </a:rPr>
              <a:t>oncall@enlutc.co.uk</a:t>
            </a: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IT issues email </a:t>
            </a:r>
            <a:r>
              <a:rPr lang="en-GB" sz="2800" dirty="0">
                <a:hlinkClick r:id="rId5"/>
              </a:rPr>
              <a:t>support@primaryictsupport.co.uk</a:t>
            </a: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Message teachers about work through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Website- under Covid tab on the front page is an area dedicated to online learning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Facebook page is always updated with the latest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cs typeface="Calibri" panose="020F0502020204030204"/>
              </a:rPr>
              <a:t>Messages for year groups is through the isolation  Team in the Teams groups</a:t>
            </a:r>
          </a:p>
          <a:p>
            <a:endParaRPr lang="en-GB" sz="2800" dirty="0"/>
          </a:p>
          <a:p>
            <a:r>
              <a:rPr lang="en-GB" sz="2800" dirty="0"/>
              <a:t>**No question is too silly, we are here to help, ask away!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pic>
        <p:nvPicPr>
          <p:cNvPr id="8" name="Picture 4" descr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7" y="482777"/>
            <a:ext cx="830334" cy="83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2" descr="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34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3" descr="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31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47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8217" y="474838"/>
            <a:ext cx="1142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Timetable</a:t>
            </a:r>
            <a:endParaRPr lang="en-GB" sz="42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96636" y="1289809"/>
            <a:ext cx="3382026" cy="25052"/>
          </a:xfrm>
          <a:prstGeom prst="line">
            <a:avLst/>
          </a:prstGeom>
          <a:ln w="381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681047" y="1061333"/>
            <a:ext cx="4466492" cy="1464231"/>
          </a:xfrm>
          <a:prstGeom prst="roundRect">
            <a:avLst/>
          </a:prstGeom>
          <a:solidFill>
            <a:srgbClr val="0066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Structure/routine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Healthy body, healthy mind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Screen burn/challenges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Community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Safe</a:t>
            </a:r>
          </a:p>
        </p:txBody>
      </p:sp>
      <p:pic>
        <p:nvPicPr>
          <p:cNvPr id="8" name="Picture 4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7" y="482777"/>
            <a:ext cx="830334" cy="83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2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34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3" descr="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31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8BFFE03-3E48-CC41-B19E-3E08FEDF405D}"/>
              </a:ext>
            </a:extLst>
          </p:cNvPr>
          <p:cNvSpPr/>
          <p:nvPr/>
        </p:nvSpPr>
        <p:spPr>
          <a:xfrm>
            <a:off x="4613031" y="2687073"/>
            <a:ext cx="2965938" cy="38724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Every day starts like this…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9am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30mins exercise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Mon, Wed, Thurs- Live ‘On </a:t>
            </a:r>
            <a:r>
              <a:rPr lang="en-US" dirty="0" err="1">
                <a:solidFill>
                  <a:schemeClr val="tx1"/>
                </a:solidFill>
              </a:rPr>
              <a:t>Yer</a:t>
            </a:r>
            <a:r>
              <a:rPr lang="en-US" dirty="0">
                <a:solidFill>
                  <a:schemeClr val="tx1"/>
                </a:solidFill>
              </a:rPr>
              <a:t> Mark’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Tues- your choice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Friday- Live Joe Wicks</a:t>
            </a:r>
          </a:p>
          <a:p>
            <a:pPr algn="ctr"/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AA3D457-228D-0347-A743-0E885A4AC1AB}"/>
              </a:ext>
            </a:extLst>
          </p:cNvPr>
          <p:cNvSpPr/>
          <p:nvPr/>
        </p:nvSpPr>
        <p:spPr>
          <a:xfrm>
            <a:off x="401516" y="2846863"/>
            <a:ext cx="3927230" cy="3474684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Times of the online day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9-9.30 exercise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9.30-9.45 drink and change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Period 1 9.45-10.30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Break/Assembly(Live) 10.30-11.00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Period 2 11.00-12.00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Period 3 12.00-13.00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Lunch 13.00-13.30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Period 4 13.30-14.30</a:t>
            </a:r>
          </a:p>
          <a:p>
            <a:pPr algn="ctr"/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9107BC6-B461-B346-8B18-C417BBD67DA7}"/>
              </a:ext>
            </a:extLst>
          </p:cNvPr>
          <p:cNvSpPr/>
          <p:nvPr/>
        </p:nvSpPr>
        <p:spPr>
          <a:xfrm>
            <a:off x="8147539" y="2687072"/>
            <a:ext cx="2754923" cy="369608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After 14.30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Project work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4 challenges (chose at least one to take part in)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Tutor calls one/week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Physical challenge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Fun challenge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Brain challenge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Reading challenge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**starts from next week</a:t>
            </a:r>
          </a:p>
        </p:txBody>
      </p:sp>
    </p:spTree>
    <p:extLst>
      <p:ext uri="{BB962C8B-B14F-4D97-AF65-F5344CB8AC3E}">
        <p14:creationId xmlns:p14="http://schemas.microsoft.com/office/powerpoint/2010/main" val="28598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8217" y="604946"/>
            <a:ext cx="1142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Timetable</a:t>
            </a:r>
            <a:endParaRPr lang="en-GB" sz="42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96636" y="1289809"/>
            <a:ext cx="3382026" cy="25052"/>
          </a:xfrm>
          <a:prstGeom prst="line">
            <a:avLst/>
          </a:prstGeom>
          <a:ln w="381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616839" y="1169819"/>
            <a:ext cx="4466492" cy="1464231"/>
          </a:xfrm>
          <a:prstGeom prst="roundRect">
            <a:avLst/>
          </a:prstGeom>
          <a:solidFill>
            <a:srgbClr val="0066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Structure/routine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Healthy body, healthy mind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Screen burn/challenges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Community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Safe</a:t>
            </a:r>
          </a:p>
        </p:txBody>
      </p:sp>
      <p:pic>
        <p:nvPicPr>
          <p:cNvPr id="8" name="Picture 4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7" y="482777"/>
            <a:ext cx="830334" cy="83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2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34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3" descr="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31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8BFFE03-3E48-CC41-B19E-3E08FEDF405D}"/>
              </a:ext>
            </a:extLst>
          </p:cNvPr>
          <p:cNvSpPr/>
          <p:nvPr/>
        </p:nvSpPr>
        <p:spPr>
          <a:xfrm>
            <a:off x="4199326" y="2780018"/>
            <a:ext cx="2834519" cy="3474685"/>
          </a:xfrm>
          <a:prstGeom prst="roundRect">
            <a:avLst/>
          </a:prstGeom>
          <a:solidFill>
            <a:srgbClr val="E8A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Variety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Live online lessons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Pre-recorded lessons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Resourced lessons using online apps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AA3D457-228D-0347-A743-0E885A4AC1AB}"/>
              </a:ext>
            </a:extLst>
          </p:cNvPr>
          <p:cNvSpPr/>
          <p:nvPr/>
        </p:nvSpPr>
        <p:spPr>
          <a:xfrm>
            <a:off x="138217" y="2778370"/>
            <a:ext cx="3927230" cy="3474684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Times of the online day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9-9.30 exercise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9.30-9.45 drink and change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Period 1 9.45-10.30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Break/Assembly(Live) 10.30-11.00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Period 2 11.00-12.00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Period 3 12.00-13.00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Lunch 13.00-13.30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Period 4 13.30-14.30</a:t>
            </a:r>
          </a:p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25E59FD-6370-594B-8999-A56935F35FE0}"/>
              </a:ext>
            </a:extLst>
          </p:cNvPr>
          <p:cNvSpPr/>
          <p:nvPr/>
        </p:nvSpPr>
        <p:spPr>
          <a:xfrm>
            <a:off x="7245663" y="2614147"/>
            <a:ext cx="3927229" cy="3474685"/>
          </a:xfrm>
          <a:prstGeom prst="roundRect">
            <a:avLst/>
          </a:prstGeom>
          <a:solidFill>
            <a:srgbClr val="E8A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Live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(Live)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Monday- </a:t>
            </a:r>
            <a:r>
              <a:rPr lang="en-US" dirty="0" err="1">
                <a:solidFill>
                  <a:schemeClr val="tx1"/>
                </a:solidFill>
              </a:rPr>
              <a:t>Maths</a:t>
            </a:r>
            <a:r>
              <a:rPr lang="en-US" dirty="0">
                <a:solidFill>
                  <a:schemeClr val="tx1"/>
                </a:solidFill>
              </a:rPr>
              <a:t> and Physics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Tuesday- English and Engineering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Wednesday-Some Options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Thursday- some Options and Chemistry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84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8217" y="604946"/>
            <a:ext cx="1142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Timetable</a:t>
            </a:r>
            <a:endParaRPr lang="en-GB" sz="42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96636" y="1289809"/>
            <a:ext cx="3382026" cy="25052"/>
          </a:xfrm>
          <a:prstGeom prst="line">
            <a:avLst/>
          </a:prstGeom>
          <a:ln w="381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194823" y="1705154"/>
            <a:ext cx="7785652" cy="3847862"/>
          </a:xfrm>
          <a:prstGeom prst="roundRect">
            <a:avLst/>
          </a:prstGeom>
          <a:solidFill>
            <a:srgbClr val="0066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Structure/routine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Healthy body, healthy mind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Screen burn/challenges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400" b="1" u="sng" dirty="0">
                <a:solidFill>
                  <a:schemeClr val="bg1"/>
                </a:solidFill>
              </a:rPr>
              <a:t>Community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Safe</a:t>
            </a:r>
          </a:p>
        </p:txBody>
      </p:sp>
      <p:pic>
        <p:nvPicPr>
          <p:cNvPr id="8" name="Picture 4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7" y="482777"/>
            <a:ext cx="830334" cy="83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2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34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3" descr="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31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272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8217" y="604946"/>
            <a:ext cx="1142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Timetable</a:t>
            </a:r>
            <a:endParaRPr lang="en-GB" sz="42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96636" y="1289809"/>
            <a:ext cx="3382026" cy="25052"/>
          </a:xfrm>
          <a:prstGeom prst="line">
            <a:avLst/>
          </a:prstGeom>
          <a:ln w="381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34124" y="1319313"/>
            <a:ext cx="8923751" cy="5005626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Live Assembly once per week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Whole Year group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Celebrate the year group’s success with the weekly challenges and projects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Staff nominations for excellent effort and/or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Any additional exciting opportunities for you to get involved in for the next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Weekly notices from staff</a:t>
            </a:r>
          </a:p>
        </p:txBody>
      </p:sp>
      <p:pic>
        <p:nvPicPr>
          <p:cNvPr id="8" name="Picture 4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7" y="482777"/>
            <a:ext cx="830334" cy="83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2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34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3" descr="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31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68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8217" y="604946"/>
            <a:ext cx="1142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Timetable</a:t>
            </a:r>
            <a:endParaRPr lang="en-GB" sz="42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96636" y="1289809"/>
            <a:ext cx="3382026" cy="25052"/>
          </a:xfrm>
          <a:prstGeom prst="line">
            <a:avLst/>
          </a:prstGeom>
          <a:ln w="381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194823" y="1705154"/>
            <a:ext cx="7785652" cy="3847862"/>
          </a:xfrm>
          <a:prstGeom prst="roundRect">
            <a:avLst/>
          </a:prstGeom>
          <a:solidFill>
            <a:srgbClr val="0066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Structure/routine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Healthy body, healthy mind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Screen burn/challenges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400" b="1" u="sng" dirty="0">
                <a:solidFill>
                  <a:schemeClr val="bg1"/>
                </a:solidFill>
              </a:rPr>
              <a:t>Community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Safe</a:t>
            </a:r>
          </a:p>
        </p:txBody>
      </p:sp>
      <p:pic>
        <p:nvPicPr>
          <p:cNvPr id="8" name="Picture 4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7" y="482777"/>
            <a:ext cx="830334" cy="83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2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34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3" descr="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31" y="482777"/>
            <a:ext cx="829114" cy="8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58FC6D-D8BE-0A44-AEE6-52FCA591F17D}"/>
              </a:ext>
            </a:extLst>
          </p:cNvPr>
          <p:cNvSpPr txBox="1"/>
          <p:nvPr/>
        </p:nvSpPr>
        <p:spPr>
          <a:xfrm>
            <a:off x="1625773" y="5747432"/>
            <a:ext cx="8922957" cy="646986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Weekly </a:t>
            </a:r>
            <a:r>
              <a:rPr lang="en-GB" sz="3200" dirty="0" err="1">
                <a:solidFill>
                  <a:schemeClr val="bg1"/>
                </a:solidFill>
              </a:rPr>
              <a:t>phonecall</a:t>
            </a:r>
            <a:r>
              <a:rPr lang="en-GB" sz="3200" dirty="0">
                <a:solidFill>
                  <a:schemeClr val="bg1"/>
                </a:solidFill>
              </a:rPr>
              <a:t> from your tutor</a:t>
            </a:r>
          </a:p>
        </p:txBody>
      </p:sp>
    </p:spTree>
    <p:extLst>
      <p:ext uri="{BB962C8B-B14F-4D97-AF65-F5344CB8AC3E}">
        <p14:creationId xmlns:p14="http://schemas.microsoft.com/office/powerpoint/2010/main" val="171409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5781" y="551145"/>
            <a:ext cx="11423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How will this look?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96636" y="1289809"/>
            <a:ext cx="3382026" cy="25052"/>
          </a:xfrm>
          <a:prstGeom prst="line">
            <a:avLst/>
          </a:prstGeom>
          <a:ln w="381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2FA6445-AF1B-6344-88DC-4ABCA4943B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113152"/>
              </p:ext>
            </p:extLst>
          </p:nvPr>
        </p:nvGraphicFramePr>
        <p:xfrm>
          <a:off x="637041" y="1350963"/>
          <a:ext cx="10030959" cy="4557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3360400" imgH="6070600" progId="Excel.Sheet.12">
                  <p:embed/>
                </p:oleObj>
              </mc:Choice>
              <mc:Fallback>
                <p:oleObj name="Worksheet" r:id="rId4" imgW="13360400" imgH="6070600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2FA6445-AF1B-6344-88DC-4ABCA4943B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7041" y="1350963"/>
                        <a:ext cx="10030959" cy="4557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5755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5781" y="551145"/>
            <a:ext cx="11423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How will this look?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96636" y="1289809"/>
            <a:ext cx="3382026" cy="25052"/>
          </a:xfrm>
          <a:prstGeom prst="line">
            <a:avLst/>
          </a:prstGeom>
          <a:ln w="381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8C43995-92D9-4C4F-AA81-6B2E0F3563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497423"/>
              </p:ext>
            </p:extLst>
          </p:nvPr>
        </p:nvGraphicFramePr>
        <p:xfrm>
          <a:off x="545177" y="1317625"/>
          <a:ext cx="10122823" cy="4671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3042900" imgH="6019800" progId="Excel.Sheet.12">
                  <p:embed/>
                </p:oleObj>
              </mc:Choice>
              <mc:Fallback>
                <p:oleObj name="Worksheet" r:id="rId4" imgW="13042900" imgH="6019800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8C43995-92D9-4C4F-AA81-6B2E0F3563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5177" y="1317625"/>
                        <a:ext cx="10122823" cy="4671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3061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5A81DBD9B3BF46BBF4071B1B88ECA4" ma:contentTypeVersion="29" ma:contentTypeDescription="Create a new document." ma:contentTypeScope="" ma:versionID="d1c12c9f9e669bb89163e91ccdbffe06">
  <xsd:schema xmlns:xsd="http://www.w3.org/2001/XMLSchema" xmlns:xs="http://www.w3.org/2001/XMLSchema" xmlns:p="http://schemas.microsoft.com/office/2006/metadata/properties" xmlns:ns2="1698cf6d-b8bc-4312-b177-f9c0d1f40bba" xmlns:ns3="ba8e31e4-ae96-4f28-a549-1ca75f6ff532" targetNamespace="http://schemas.microsoft.com/office/2006/metadata/properties" ma:root="true" ma:fieldsID="76edb738044c0f98a82a1ce49e55222c" ns2:_="" ns3:_="">
    <xsd:import namespace="1698cf6d-b8bc-4312-b177-f9c0d1f40bba"/>
    <xsd:import namespace="ba8e31e4-ae96-4f28-a549-1ca75f6ff532"/>
    <xsd:element name="properties">
      <xsd:complexType>
        <xsd:sequence>
          <xsd:element name="documentManagement">
            <xsd:complexType>
              <xsd:all>
                <xsd:element ref="ns2:ndf6450945d749e5a2cf7889dfc1d743" minOccurs="0"/>
                <xsd:element ref="ns2:TaxCatchAll" minOccurs="0"/>
                <xsd:element ref="ns2:PersonalIdentificationData" minOccurs="0"/>
                <xsd:element ref="ns2:KS" minOccurs="0"/>
                <xsd:element ref="ns2:pc4685035c824a12b5fac74e940e26ea" minOccurs="0"/>
                <xsd:element ref="ns2:mff6ffaa4ce94c1db21d10f378358873" minOccurs="0"/>
                <xsd:element ref="ns2:fe348a478c7040aca29cce6521a38918" minOccurs="0"/>
                <xsd:element ref="ns2:jd84c8a469a54210a12c4f5241800fdb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98cf6d-b8bc-4312-b177-f9c0d1f40bba" elementFormDefault="qualified">
    <xsd:import namespace="http://schemas.microsoft.com/office/2006/documentManagement/types"/>
    <xsd:import namespace="http://schemas.microsoft.com/office/infopath/2007/PartnerControls"/>
    <xsd:element name="ndf6450945d749e5a2cf7889dfc1d743" ma:index="9" nillable="true" ma:taxonomy="true" ma:internalName="ndf6450945d749e5a2cf7889dfc1d743" ma:taxonomyFieldName="Staff_x0020_Category" ma:displayName="Staff Category" ma:default="" ma:fieldId="{7df64509-45d7-49e5-a2cf-7889dfc1d743}" ma:sspId="3722f290-fff1-4370-90ef-17311b9552c0" ma:termSetId="8bf176dd-2637-471b-8ee1-eed488d6233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e79a5f6e-c998-4868-8a37-409100b17ea8}" ma:internalName="TaxCatchAll" ma:showField="CatchAllData" ma:web="1698cf6d-b8bc-4312-b177-f9c0d1f40b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ersonalIdentificationData" ma:index="11" nillable="true" ma:displayName="Personal Identification Data" ma:default="" ma:internalName="PersonalIdentificationData">
      <xsd:simpleType>
        <xsd:restriction base="dms:Choice">
          <xsd:enumeration value="No"/>
          <xsd:enumeration value="Yes"/>
        </xsd:restriction>
      </xsd:simpleType>
    </xsd:element>
    <xsd:element name="KS" ma:index="12" nillable="true" ma:displayName="Key Stage" ma:default="" ma:internalName="KS">
      <xsd:simpleType>
        <xsd:restriction base="dms:Choice">
          <xsd:enumeration value="Foundation"/>
          <xsd:enumeration value="KS1"/>
          <xsd:enumeration value="KS2"/>
          <xsd:enumeration value="KS3"/>
          <xsd:enumeration value="KS4"/>
          <xsd:enumeration value="KS5"/>
        </xsd:restriction>
      </xsd:simpleType>
    </xsd:element>
    <xsd:element name="pc4685035c824a12b5fac74e940e26ea" ma:index="14" nillable="true" ma:taxonomy="true" ma:internalName="pc4685035c824a12b5fac74e940e26ea" ma:taxonomyFieldName="Topic" ma:displayName="Topic" ma:default="" ma:fieldId="{9c468503-5c82-4a12-b5fa-c74e940e26ea}" ma:sspId="3722f290-fff1-4370-90ef-17311b9552c0" ma:termSetId="95e57483-ac13-47c8-997f-fdbde2d6cff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ff6ffaa4ce94c1db21d10f378358873" ma:index="16" nillable="true" ma:taxonomy="true" ma:internalName="mff6ffaa4ce94c1db21d10f378358873" ma:taxonomyFieldName="ExamBoard" ma:displayName="Exam Board" ma:default="" ma:fieldId="{6ff6ffaa-4ce9-4c1d-b21d-10f378358873}" ma:sspId="3722f290-fff1-4370-90ef-17311b9552c0" ma:termSetId="3de208c5-b7bc-4815-8faf-cbe2bcd0f30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e348a478c7040aca29cce6521a38918" ma:index="18" nillable="true" ma:taxonomy="true" ma:internalName="fe348a478c7040aca29cce6521a38918" ma:taxonomyFieldName="Week" ma:displayName="Week" ma:default="" ma:fieldId="{fe348a47-8c70-40ac-a29c-ce6521a38918}" ma:sspId="3722f290-fff1-4370-90ef-17311b9552c0" ma:termSetId="19609ec0-a382-40fc-8a9b-4a756267d7f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d84c8a469a54210a12c4f5241800fdb" ma:index="20" nillable="true" ma:taxonomy="true" ma:internalName="jd84c8a469a54210a12c4f5241800fdb" ma:taxonomyFieldName="Term" ma:displayName="Term" ma:default="" ma:fieldId="{3d84c8a4-69a5-4210-a12c-4f5241800fdb}" ma:sspId="3722f290-fff1-4370-90ef-17311b9552c0" ma:termSetId="75fb4818-9ef0-4436-88d1-d7a93c715b8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Year" ma:index="21" nillable="true" ma:displayName="Year" ma:default="" ma:internalName="Year">
      <xsd:simpleType>
        <xsd:restriction base="dms:Choice">
          <xsd:enumeration value="R"/>
          <xsd:enumeration value="01"/>
          <xsd:enumeration value="02"/>
          <xsd:enumeration value="03"/>
          <xsd:enumeration value="04"/>
          <xsd:enumeration value="05"/>
          <xsd:enumeration value="06"/>
          <xsd:enumeration value="07"/>
          <xsd:enumeration value="08"/>
          <xsd:enumeration value="09"/>
          <xsd:enumeration value="10"/>
          <xsd:enumeration value="11"/>
          <xsd:enumeration value="12"/>
          <xsd:enumeration value="13"/>
        </xsd:restriction>
      </xsd:simpleType>
    </xsd:element>
    <xsd:element name="Lesson" ma:index="22" nillable="true" ma:displayName="Lesson" ma:default="" ma:internalName="Lesson">
      <xsd:simpleType>
        <xsd:restriction base="dms:Text"/>
      </xsd:simpleType>
    </xsd:element>
    <xsd:element name="CustomTags" ma:index="23" nillable="true" ma:displayName="Custom Tags" ma:default="" ma:internalName="CustomTags">
      <xsd:simpleType>
        <xsd:restriction base="dms:Text"/>
      </xsd:simpleType>
    </xsd:element>
    <xsd:element name="CurriculumSubject" ma:index="24" nillable="true" ma:displayName="Curriculum Subject" ma:default="Staff" ma:internalName="CurriculumSubject">
      <xsd:simpleType>
        <xsd:restriction base="dms:Text"/>
      </xsd:simpleType>
    </xsd:element>
    <xsd:element name="SharedWithUsers" ma:index="3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8e31e4-ae96-4f28-a549-1ca75f6ff5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8" nillable="true" ma:displayName="Tags" ma:internalName="MediaServiceAutoTags" ma:readOnly="true">
      <xsd:simpleType>
        <xsd:restriction base="dms:Text"/>
      </xsd:simpleType>
    </xsd:element>
    <xsd:element name="MediaServiceLocation" ma:index="29" nillable="true" ma:displayName="Location" ma:internalName="MediaServiceLocation" ma:readOnly="true">
      <xsd:simpleType>
        <xsd:restriction base="dms:Text"/>
      </xsd:simpleType>
    </xsd:element>
    <xsd:element name="MediaServiceOCR" ma:index="3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3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df6450945d749e5a2cf7889dfc1d743 xmlns="1698cf6d-b8bc-4312-b177-f9c0d1f40bba">
      <Terms xmlns="http://schemas.microsoft.com/office/infopath/2007/PartnerControls"/>
    </ndf6450945d749e5a2cf7889dfc1d743>
    <TaxCatchAll xmlns="1698cf6d-b8bc-4312-b177-f9c0d1f40bba"/>
    <KS xmlns="1698cf6d-b8bc-4312-b177-f9c0d1f40bba" xsi:nil="true"/>
    <PersonalIdentificationData xmlns="1698cf6d-b8bc-4312-b177-f9c0d1f40bba" xsi:nil="true"/>
    <CurriculumSubject xmlns="1698cf6d-b8bc-4312-b177-f9c0d1f40bba">Staff</CurriculumSubject>
    <Year xmlns="1698cf6d-b8bc-4312-b177-f9c0d1f40bba" xsi:nil="true"/>
    <pc4685035c824a12b5fac74e940e26ea xmlns="1698cf6d-b8bc-4312-b177-f9c0d1f40bba">
      <Terms xmlns="http://schemas.microsoft.com/office/infopath/2007/PartnerControls"/>
    </pc4685035c824a12b5fac74e940e26ea>
    <Lesson xmlns="1698cf6d-b8bc-4312-b177-f9c0d1f40bba" xsi:nil="true"/>
    <mff6ffaa4ce94c1db21d10f378358873 xmlns="1698cf6d-b8bc-4312-b177-f9c0d1f40bba">
      <Terms xmlns="http://schemas.microsoft.com/office/infopath/2007/PartnerControls"/>
    </mff6ffaa4ce94c1db21d10f378358873>
    <fe348a478c7040aca29cce6521a38918 xmlns="1698cf6d-b8bc-4312-b177-f9c0d1f40bba">
      <Terms xmlns="http://schemas.microsoft.com/office/infopath/2007/PartnerControls"/>
    </fe348a478c7040aca29cce6521a38918>
    <jd84c8a469a54210a12c4f5241800fdb xmlns="1698cf6d-b8bc-4312-b177-f9c0d1f40bba">
      <Terms xmlns="http://schemas.microsoft.com/office/infopath/2007/PartnerControls"/>
    </jd84c8a469a54210a12c4f5241800fdb>
    <CustomTags xmlns="1698cf6d-b8bc-4312-b177-f9c0d1f40bba" xsi:nil="true"/>
  </documentManagement>
</p:properties>
</file>

<file path=customXml/itemProps1.xml><?xml version="1.0" encoding="utf-8"?>
<ds:datastoreItem xmlns:ds="http://schemas.openxmlformats.org/officeDocument/2006/customXml" ds:itemID="{FDAE0D0D-9B4B-432F-B42F-657EF8C85F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98cf6d-b8bc-4312-b177-f9c0d1f40bba"/>
    <ds:schemaRef ds:uri="ba8e31e4-ae96-4f28-a549-1ca75f6ff5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9E5F9E-BBE2-4FFC-9080-F024EF77AF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5AFEE1-F8A2-409D-A4FC-5C44B393C5F8}">
  <ds:schemaRefs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5d90d3ee-2466-4bde-86eb-ff2732c7f794"/>
    <ds:schemaRef ds:uri="1698cf6d-b8bc-4312-b177-f9c0d1f40bb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3630</TotalTime>
  <Words>1139</Words>
  <Application>Microsoft Office PowerPoint</Application>
  <PresentationFormat>Widescreen</PresentationFormat>
  <Paragraphs>177</Paragraphs>
  <Slides>24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Rounded MT Bold</vt:lpstr>
      <vt:lpstr>Calibri</vt:lpstr>
      <vt:lpstr>Calibri Light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Oxborough</dc:creator>
  <cp:lastModifiedBy>Anesta McCullagh</cp:lastModifiedBy>
  <cp:revision>50</cp:revision>
  <dcterms:created xsi:type="dcterms:W3CDTF">2019-10-30T17:28:02Z</dcterms:created>
  <dcterms:modified xsi:type="dcterms:W3CDTF">2021-01-11T10:19:27Z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0x010100805A81DBD9B3BF46BBF4071B1B88ECA4</vt:lpwstr>
  </property>
  <property fmtid="{D5CDD505-2E9C-101B-9397-08002B2CF9AE}" pid="3" name="Staff Category">
    <vt:lpwstr/>
  </property>
  <property fmtid="{D5CDD505-2E9C-101B-9397-08002B2CF9AE}" pid="4" name="ExamBoard">
    <vt:lpwstr/>
  </property>
  <property fmtid="{D5CDD505-2E9C-101B-9397-08002B2CF9AE}" pid="5" name="Topic">
    <vt:lpwstr/>
  </property>
  <property fmtid="{D5CDD505-2E9C-101B-9397-08002B2CF9AE}" pid="6" name="Term">
    <vt:lpwstr/>
  </property>
  <property fmtid="{D5CDD505-2E9C-101B-9397-08002B2CF9AE}" pid="7" name="Week">
    <vt:lpwstr/>
  </property>
</Properties>
</file>